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1"/>
  </p:notesMasterIdLst>
  <p:handoutMasterIdLst>
    <p:handoutMasterId r:id="rId12"/>
  </p:handoutMasterIdLst>
  <p:sldIdLst>
    <p:sldId id="277" r:id="rId2"/>
    <p:sldId id="271" r:id="rId3"/>
    <p:sldId id="278" r:id="rId4"/>
    <p:sldId id="279" r:id="rId5"/>
    <p:sldId id="280" r:id="rId6"/>
    <p:sldId id="273" r:id="rId7"/>
    <p:sldId id="275" r:id="rId8"/>
    <p:sldId id="274" r:id="rId9"/>
    <p:sldId id="276" r:id="rId10"/>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DBF1"/>
    <a:srgbClr val="5C6970"/>
    <a:srgbClr val="43C0FF"/>
    <a:srgbClr val="008ED3"/>
    <a:srgbClr val="79736D"/>
    <a:srgbClr val="0D131A"/>
    <a:srgbClr val="0083C3"/>
    <a:srgbClr val="0085CA"/>
    <a:srgbClr val="2D29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p:restoredTop sz="94595"/>
  </p:normalViewPr>
  <p:slideViewPr>
    <p:cSldViewPr snapToGrid="0">
      <p:cViewPr varScale="1">
        <p:scale>
          <a:sx n="78" d="100"/>
          <a:sy n="78" d="100"/>
        </p:scale>
        <p:origin x="108" y="1188"/>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804" y="-9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53FA6F-752D-413D-8671-8023634ABE2B}" type="datetimeFigureOut">
              <a:rPr lang="zh-TW" altLang="en-US" smtClean="0"/>
              <a:t>2023/4/25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7250E4-CE39-4108-9B1F-4708F065F194}" type="slidenum">
              <a:rPr lang="zh-TW" altLang="en-US" smtClean="0"/>
              <a:t>‹#›</a:t>
            </a:fld>
            <a:endParaRPr lang="zh-TW" altLang="en-US"/>
          </a:p>
        </p:txBody>
      </p:sp>
    </p:spTree>
    <p:extLst>
      <p:ext uri="{BB962C8B-B14F-4D97-AF65-F5344CB8AC3E}">
        <p14:creationId xmlns:p14="http://schemas.microsoft.com/office/powerpoint/2010/main" val="3440477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DC51C-E7D2-374D-9A3D-CDCF254C7A0D}" type="datetimeFigureOut">
              <a:rPr kumimoji="1" lang="zh-TW" altLang="en-US" smtClean="0"/>
              <a:t>2023/4/25</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F770E-C2B0-004C-A5BC-FB4976466ABD}" type="slidenum">
              <a:rPr kumimoji="1" lang="zh-TW" altLang="en-US" smtClean="0"/>
              <a:t>‹#›</a:t>
            </a:fld>
            <a:endParaRPr kumimoji="1" lang="zh-TW" altLang="en-US"/>
          </a:p>
        </p:txBody>
      </p:sp>
    </p:spTree>
    <p:extLst>
      <p:ext uri="{BB962C8B-B14F-4D97-AF65-F5344CB8AC3E}">
        <p14:creationId xmlns:p14="http://schemas.microsoft.com/office/powerpoint/2010/main" val="310786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page in white">
    <p:spTree>
      <p:nvGrpSpPr>
        <p:cNvPr id="1" name=""/>
        <p:cNvGrpSpPr/>
        <p:nvPr/>
      </p:nvGrpSpPr>
      <p:grpSpPr>
        <a:xfrm>
          <a:off x="0" y="0"/>
          <a:ext cx="0" cy="0"/>
          <a:chOff x="0" y="0"/>
          <a:chExt cx="0" cy="0"/>
        </a:xfrm>
      </p:grpSpPr>
      <p:sp>
        <p:nvSpPr>
          <p:cNvPr id="28" name="圖片版面配置區 3"/>
          <p:cNvSpPr>
            <a:spLocks noGrp="1"/>
          </p:cNvSpPr>
          <p:nvPr>
            <p:ph type="pic" sz="quarter" idx="19"/>
          </p:nvPr>
        </p:nvSpPr>
        <p:spPr>
          <a:xfrm>
            <a:off x="5036694" y="322647"/>
            <a:ext cx="1604409" cy="2011290"/>
          </a:xfrm>
          <a:prstGeom prst="rect">
            <a:avLst/>
          </a:prstGeom>
        </p:spPr>
        <p:txBody>
          <a:bodyPr/>
          <a:lstStyle>
            <a:lvl1pPr marL="0" indent="0">
              <a:buNone/>
              <a:defRPr sz="1800"/>
            </a:lvl1pPr>
          </a:lstStyle>
          <a:p>
            <a:endParaRPr lang="zh-TW" altLang="en-US" dirty="0"/>
          </a:p>
        </p:txBody>
      </p:sp>
      <p:sp>
        <p:nvSpPr>
          <p:cNvPr id="4" name="圖片版面配置區 3"/>
          <p:cNvSpPr>
            <a:spLocks noGrp="1"/>
          </p:cNvSpPr>
          <p:nvPr>
            <p:ph type="pic" sz="quarter" idx="18"/>
          </p:nvPr>
        </p:nvSpPr>
        <p:spPr>
          <a:xfrm>
            <a:off x="848405" y="2994041"/>
            <a:ext cx="2990850" cy="1817688"/>
          </a:xfrm>
          <a:prstGeom prst="rect">
            <a:avLst/>
          </a:prstGeom>
        </p:spPr>
        <p:txBody>
          <a:bodyPr/>
          <a:lstStyle>
            <a:lvl1pPr marL="0" indent="0">
              <a:buNone/>
              <a:defRPr sz="1800"/>
            </a:lvl1pPr>
          </a:lstStyle>
          <a:p>
            <a:endParaRPr lang="zh-TW" altLang="en-US" dirty="0"/>
          </a:p>
        </p:txBody>
      </p:sp>
      <p:grpSp>
        <p:nvGrpSpPr>
          <p:cNvPr id="9" name="群組 22"/>
          <p:cNvGrpSpPr>
            <a:grpSpLocks/>
          </p:cNvGrpSpPr>
          <p:nvPr userDrawn="1"/>
        </p:nvGrpSpPr>
        <p:grpSpPr bwMode="auto">
          <a:xfrm>
            <a:off x="7508701" y="4660101"/>
            <a:ext cx="1571264" cy="429052"/>
            <a:chOff x="7349791" y="4835638"/>
            <a:chExt cx="1570930" cy="427787"/>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l="71722" b="-27812"/>
            <a:stretch>
              <a:fillRect/>
            </a:stretch>
          </p:blipFill>
          <p:spPr bwMode="auto">
            <a:xfrm>
              <a:off x="7615249" y="4835638"/>
              <a:ext cx="1175772" cy="30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字方塊 10"/>
            <p:cNvSpPr txBox="1"/>
            <p:nvPr/>
          </p:nvSpPr>
          <p:spPr>
            <a:xfrm>
              <a:off x="7349791" y="5079304"/>
              <a:ext cx="1570930" cy="184121"/>
            </a:xfrm>
            <a:prstGeom prst="rect">
              <a:avLst/>
            </a:prstGeom>
            <a:noFill/>
          </p:spPr>
          <p:txBody>
            <a:bodyPr wrap="none">
              <a:spAutoFit/>
            </a:bodyPr>
            <a:lstStyle/>
            <a:p>
              <a:pPr eaLnBrk="1" fontAlgn="auto" hangingPunct="1">
                <a:spcBef>
                  <a:spcPts val="0"/>
                </a:spcBef>
                <a:spcAft>
                  <a:spcPts val="0"/>
                </a:spcAft>
                <a:defRPr/>
              </a:pPr>
              <a:r>
                <a:rPr lang="en-US" altLang="zh-TW" sz="600" i="1" dirty="0">
                  <a:latin typeface="+mj-lt"/>
                  <a:ea typeface="Noto Sans Sinhala ExtCond Thin" panose="020B0206040504020204" pitchFamily="34"/>
                  <a:cs typeface="Noto Sans Arabic Cond ExtLt" panose="020B0306040504020204" pitchFamily="34"/>
                </a:rPr>
                <a:t>Copyright © Lumens. All rights reserved.</a:t>
              </a:r>
              <a:endParaRPr lang="zh-TW" altLang="en-US" sz="600" i="1" dirty="0">
                <a:latin typeface="+mj-lt"/>
                <a:cs typeface="Noto Sans Arabic Cond ExtLt" panose="020B0306040504020204" pitchFamily="34"/>
              </a:endParaRPr>
            </a:p>
          </p:txBody>
        </p:sp>
      </p:grpSp>
      <p:sp>
        <p:nvSpPr>
          <p:cNvPr id="7" name="矩形 6"/>
          <p:cNvSpPr/>
          <p:nvPr userDrawn="1"/>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版面配置區 10"/>
          <p:cNvSpPr>
            <a:spLocks noGrp="1"/>
          </p:cNvSpPr>
          <p:nvPr>
            <p:ph type="body" sz="quarter" idx="13" hasCustomPrompt="1"/>
          </p:nvPr>
        </p:nvSpPr>
        <p:spPr>
          <a:xfrm>
            <a:off x="793463" y="359240"/>
            <a:ext cx="3049289" cy="461665"/>
          </a:xfrm>
          <a:prstGeom prst="rect">
            <a:avLst/>
          </a:prstGeom>
        </p:spPr>
        <p:txBody>
          <a:bodyPr wrap="square">
            <a:spAutoFit/>
          </a:bodyPr>
          <a:lstStyle>
            <a:lvl1pPr marL="0" indent="0">
              <a:buNone/>
              <a:defRPr lang="zh-TW" altLang="en-US" sz="2400" b="1" dirty="0">
                <a:solidFill>
                  <a:srgbClr val="0070C0"/>
                </a:solidFill>
                <a:latin typeface="Arial" pitchFamily="34" charset="0"/>
                <a:cs typeface="Arial" pitchFamily="34" charset="0"/>
              </a:defRPr>
            </a:lvl1pPr>
          </a:lstStyle>
          <a:p>
            <a:pPr marL="0" lvl="0">
              <a:spcAft>
                <a:spcPts val="600"/>
              </a:spcAft>
            </a:pPr>
            <a:r>
              <a:rPr lang="en-US" altLang="zh-TW" dirty="0"/>
              <a:t>Page Title</a:t>
            </a:r>
            <a:endParaRPr lang="zh-TW" altLang="en-US" dirty="0"/>
          </a:p>
        </p:txBody>
      </p:sp>
      <p:sp>
        <p:nvSpPr>
          <p:cNvPr id="12" name="文字版面配置區 11"/>
          <p:cNvSpPr>
            <a:spLocks noGrp="1"/>
          </p:cNvSpPr>
          <p:nvPr>
            <p:ph type="body" sz="quarter" idx="15" hasCustomPrompt="1"/>
          </p:nvPr>
        </p:nvSpPr>
        <p:spPr>
          <a:xfrm>
            <a:off x="848405" y="1664127"/>
            <a:ext cx="2344501" cy="1089006"/>
          </a:xfrm>
          <a:prstGeom prst="rect">
            <a:avLst/>
          </a:prstGeom>
        </p:spPr>
        <p:txBody>
          <a:bodyPr/>
          <a:lstStyle>
            <a:lvl1pPr marL="0" indent="0">
              <a:buNone/>
              <a:defRPr lang="zh-TW" altLang="en-US" sz="800" dirty="0"/>
            </a:lvl1pPr>
            <a:lvl2pPr>
              <a:defRPr sz="1200"/>
            </a:lvl2pPr>
            <a:lvl3pPr>
              <a:defRPr sz="1200"/>
            </a:lvl3pPr>
            <a:lvl4pPr>
              <a:defRPr sz="1200"/>
            </a:lvl4pPr>
            <a:lvl5pPr>
              <a:defRPr sz="1200"/>
            </a:lvl5pPr>
          </a:lstStyle>
          <a:p>
            <a:pPr lvl="0"/>
            <a:r>
              <a:rPr lang="en-US" altLang="zh-TW" dirty="0"/>
              <a:t>content</a:t>
            </a:r>
            <a:endParaRPr lang="zh-TW" altLang="en-US" dirty="0"/>
          </a:p>
        </p:txBody>
      </p:sp>
      <p:sp>
        <p:nvSpPr>
          <p:cNvPr id="16" name="矩形 15"/>
          <p:cNvSpPr/>
          <p:nvPr userDrawn="1"/>
        </p:nvSpPr>
        <p:spPr>
          <a:xfrm rot="5400000">
            <a:off x="1408042" y="747885"/>
            <a:ext cx="245297" cy="13645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userDrawn="1"/>
        </p:nvSpPr>
        <p:spPr>
          <a:xfrm>
            <a:off x="848405" y="1307522"/>
            <a:ext cx="2676525" cy="246221"/>
          </a:xfrm>
          <a:prstGeom prst="rect">
            <a:avLst/>
          </a:prstGeom>
          <a:noFill/>
        </p:spPr>
        <p:txBody>
          <a:bodyPr wrap="square" rtlCol="0">
            <a:spAutoFit/>
          </a:bodyPr>
          <a:lstStyle/>
          <a:p>
            <a:r>
              <a:rPr lang="en-US" altLang="zh-TW" sz="1000" dirty="0" smtClean="0">
                <a:solidFill>
                  <a:schemeClr val="bg1"/>
                </a:solidFill>
              </a:rPr>
              <a:t>Product</a:t>
            </a:r>
            <a:r>
              <a:rPr lang="en-US" altLang="zh-TW" sz="1000" baseline="0" dirty="0" smtClean="0">
                <a:solidFill>
                  <a:schemeClr val="bg1"/>
                </a:solidFill>
              </a:rPr>
              <a:t>:</a:t>
            </a:r>
            <a:endParaRPr lang="zh-TW" altLang="en-US" sz="1000" dirty="0">
              <a:solidFill>
                <a:schemeClr val="bg1"/>
              </a:solidFill>
            </a:endParaRPr>
          </a:p>
        </p:txBody>
      </p:sp>
      <p:sp>
        <p:nvSpPr>
          <p:cNvPr id="20" name="文字版面配置區 11"/>
          <p:cNvSpPr>
            <a:spLocks noGrp="1"/>
          </p:cNvSpPr>
          <p:nvPr>
            <p:ph type="body" sz="quarter" idx="16" hasCustomPrompt="1"/>
          </p:nvPr>
        </p:nvSpPr>
        <p:spPr>
          <a:xfrm>
            <a:off x="6764040" y="885668"/>
            <a:ext cx="2154088" cy="1089006"/>
          </a:xfrm>
          <a:prstGeom prst="rect">
            <a:avLst/>
          </a:prstGeom>
        </p:spPr>
        <p:txBody>
          <a:bodyPr/>
          <a:lstStyle>
            <a:lvl1pPr marL="0" indent="0">
              <a:buNone/>
              <a:defRPr lang="zh-TW" altLang="en-US" sz="800" dirty="0"/>
            </a:lvl1pPr>
            <a:lvl2pPr>
              <a:defRPr sz="1200"/>
            </a:lvl2pPr>
            <a:lvl3pPr>
              <a:defRPr sz="1200"/>
            </a:lvl3pPr>
            <a:lvl4pPr>
              <a:defRPr sz="1200"/>
            </a:lvl4pPr>
            <a:lvl5pPr>
              <a:defRPr sz="1200"/>
            </a:lvl5pPr>
          </a:lstStyle>
          <a:p>
            <a:pPr lvl="0"/>
            <a:r>
              <a:rPr lang="en-US" altLang="zh-TW" dirty="0"/>
              <a:t>content</a:t>
            </a:r>
            <a:endParaRPr lang="zh-TW" altLang="en-US" dirty="0"/>
          </a:p>
        </p:txBody>
      </p:sp>
      <p:sp>
        <p:nvSpPr>
          <p:cNvPr id="21" name="文字版面配置區 11"/>
          <p:cNvSpPr>
            <a:spLocks noGrp="1"/>
          </p:cNvSpPr>
          <p:nvPr>
            <p:ph type="body" sz="quarter" idx="17" hasCustomPrompt="1"/>
          </p:nvPr>
        </p:nvSpPr>
        <p:spPr>
          <a:xfrm>
            <a:off x="5036695" y="2473350"/>
            <a:ext cx="2145156" cy="612750"/>
          </a:xfrm>
          <a:prstGeom prst="rect">
            <a:avLst/>
          </a:prstGeom>
        </p:spPr>
        <p:txBody>
          <a:bodyPr/>
          <a:lstStyle>
            <a:lvl1pPr marL="0" indent="0">
              <a:buNone/>
              <a:defRPr lang="zh-TW" altLang="en-US" sz="800" dirty="0"/>
            </a:lvl1pPr>
            <a:lvl2pPr>
              <a:defRPr sz="1200"/>
            </a:lvl2pPr>
            <a:lvl3pPr>
              <a:defRPr sz="1200"/>
            </a:lvl3pPr>
            <a:lvl4pPr>
              <a:defRPr sz="1200"/>
            </a:lvl4pPr>
            <a:lvl5pPr>
              <a:defRPr sz="1200"/>
            </a:lvl5pPr>
          </a:lstStyle>
          <a:p>
            <a:pPr lvl="0"/>
            <a:r>
              <a:rPr lang="en-US" altLang="zh-TW" dirty="0"/>
              <a:t>content</a:t>
            </a:r>
            <a:endParaRPr lang="zh-TW" altLang="en-US" dirty="0"/>
          </a:p>
        </p:txBody>
      </p:sp>
      <p:sp>
        <p:nvSpPr>
          <p:cNvPr id="29" name="圖片版面配置區 3"/>
          <p:cNvSpPr>
            <a:spLocks noGrp="1"/>
          </p:cNvSpPr>
          <p:nvPr>
            <p:ph type="pic" sz="quarter" idx="20"/>
          </p:nvPr>
        </p:nvSpPr>
        <p:spPr>
          <a:xfrm>
            <a:off x="7313719" y="2134170"/>
            <a:ext cx="1604409" cy="2323530"/>
          </a:xfrm>
          <a:prstGeom prst="rect">
            <a:avLst/>
          </a:prstGeom>
        </p:spPr>
        <p:txBody>
          <a:bodyPr/>
          <a:lstStyle>
            <a:lvl1pPr marL="0" indent="0">
              <a:buNone/>
              <a:defRPr sz="1800"/>
            </a:lvl1pPr>
          </a:lstStyle>
          <a:p>
            <a:endParaRPr lang="zh-TW" altLang="en-US" dirty="0"/>
          </a:p>
        </p:txBody>
      </p:sp>
      <p:sp>
        <p:nvSpPr>
          <p:cNvPr id="30" name="文字版面配置區 11"/>
          <p:cNvSpPr>
            <a:spLocks noGrp="1"/>
          </p:cNvSpPr>
          <p:nvPr>
            <p:ph type="body" sz="quarter" idx="21" hasCustomPrompt="1"/>
          </p:nvPr>
        </p:nvSpPr>
        <p:spPr>
          <a:xfrm>
            <a:off x="5036695" y="3206774"/>
            <a:ext cx="2145156" cy="1604955"/>
          </a:xfrm>
          <a:prstGeom prst="rect">
            <a:avLst/>
          </a:prstGeom>
        </p:spPr>
        <p:txBody>
          <a:bodyPr/>
          <a:lstStyle>
            <a:lvl1pPr marL="0" indent="0">
              <a:buNone/>
              <a:defRPr lang="en-US" altLang="zh-TW" sz="800" i="1" kern="1200" dirty="0">
                <a:solidFill>
                  <a:schemeClr val="accent5"/>
                </a:solidFill>
                <a:latin typeface="+mn-lt"/>
                <a:ea typeface="+mn-ea"/>
                <a:cs typeface="+mn-cs"/>
              </a:defRPr>
            </a:lvl1pPr>
            <a:lvl2pPr>
              <a:defRPr sz="1200"/>
            </a:lvl2pPr>
            <a:lvl3pPr>
              <a:defRPr sz="1200"/>
            </a:lvl3pPr>
            <a:lvl4pPr>
              <a:defRPr sz="1200"/>
            </a:lvl4pPr>
            <a:lvl5pPr>
              <a:defRPr sz="1200"/>
            </a:lvl5pPr>
          </a:lstStyle>
          <a:p>
            <a:pPr lvl="0"/>
            <a:r>
              <a:rPr lang="en-US" altLang="zh-TW" dirty="0" smtClean="0"/>
              <a:t>Customer Testimonial</a:t>
            </a:r>
            <a:endParaRPr lang="en-US" altLang="zh-TW" dirty="0"/>
          </a:p>
        </p:txBody>
      </p:sp>
      <p:sp>
        <p:nvSpPr>
          <p:cNvPr id="31" name="圖片版面配置區 3"/>
          <p:cNvSpPr>
            <a:spLocks noGrp="1"/>
          </p:cNvSpPr>
          <p:nvPr>
            <p:ph type="pic" sz="quarter" idx="22" hasCustomPrompt="1"/>
          </p:nvPr>
        </p:nvSpPr>
        <p:spPr>
          <a:xfrm>
            <a:off x="3324774" y="1061813"/>
            <a:ext cx="1466301" cy="1691320"/>
          </a:xfrm>
          <a:prstGeom prst="rect">
            <a:avLst/>
          </a:prstGeom>
        </p:spPr>
        <p:txBody>
          <a:bodyPr/>
          <a:lstStyle>
            <a:lvl1pPr marL="0" indent="0">
              <a:buNone/>
              <a:defRPr sz="1100"/>
            </a:lvl1pPr>
          </a:lstStyle>
          <a:p>
            <a:r>
              <a:rPr lang="en-US" altLang="zh-TW" dirty="0" smtClean="0"/>
              <a:t>Product Image</a:t>
            </a:r>
            <a:endParaRPr lang="zh-TW" altLang="en-US" dirty="0"/>
          </a:p>
        </p:txBody>
      </p:sp>
      <p:cxnSp>
        <p:nvCxnSpPr>
          <p:cNvPr id="33" name="直線接點 32"/>
          <p:cNvCxnSpPr/>
          <p:nvPr userDrawn="1"/>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文字版面配置區 11"/>
          <p:cNvSpPr>
            <a:spLocks noGrp="1"/>
          </p:cNvSpPr>
          <p:nvPr>
            <p:ph type="body" sz="quarter" idx="23" hasCustomPrompt="1"/>
          </p:nvPr>
        </p:nvSpPr>
        <p:spPr>
          <a:xfrm rot="16200000">
            <a:off x="-810967" y="1211764"/>
            <a:ext cx="2154088" cy="449042"/>
          </a:xfrm>
          <a:prstGeom prst="rect">
            <a:avLst/>
          </a:prstGeom>
        </p:spPr>
        <p:txBody>
          <a:bodyPr/>
          <a:lstStyle>
            <a:lvl1pPr marL="0" indent="0" algn="r" defTabSz="914400" rtl="0" eaLnBrk="1" latinLnBrk="0" hangingPunct="1">
              <a:buNone/>
              <a:defRPr lang="en-US" altLang="zh-TW" sz="900" b="1" dirty="0">
                <a:solidFill>
                  <a:schemeClr val="bg1"/>
                </a:solidFill>
              </a:defRPr>
            </a:lvl1pPr>
            <a:lvl2pPr>
              <a:defRPr sz="1200"/>
            </a:lvl2pPr>
            <a:lvl3pPr>
              <a:defRPr sz="1200"/>
            </a:lvl3pPr>
            <a:lvl4pPr>
              <a:defRPr sz="1200"/>
            </a:lvl4pPr>
            <a:lvl5pPr>
              <a:defRPr sz="1200"/>
            </a:lvl5pPr>
          </a:lstStyle>
          <a:p>
            <a:pPr lvl="0"/>
            <a:r>
              <a:rPr lang="en-US" altLang="zh-TW" dirty="0" smtClean="0"/>
              <a:t>Success Stories</a:t>
            </a:r>
          </a:p>
          <a:p>
            <a:pPr lvl="0"/>
            <a:r>
              <a:rPr lang="en-US" altLang="zh-TW" dirty="0" smtClean="0"/>
              <a:t>Application</a:t>
            </a:r>
            <a:endParaRPr lang="en-US" altLang="zh-TW" dirty="0"/>
          </a:p>
        </p:txBody>
      </p:sp>
    </p:spTree>
    <p:extLst>
      <p:ext uri="{BB962C8B-B14F-4D97-AF65-F5344CB8AC3E}">
        <p14:creationId xmlns:p14="http://schemas.microsoft.com/office/powerpoint/2010/main" val="2567853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grpSp>
        <p:nvGrpSpPr>
          <p:cNvPr id="3" name="群組 22"/>
          <p:cNvGrpSpPr>
            <a:grpSpLocks/>
          </p:cNvGrpSpPr>
          <p:nvPr userDrawn="1"/>
        </p:nvGrpSpPr>
        <p:grpSpPr bwMode="auto">
          <a:xfrm>
            <a:off x="7508702" y="4660096"/>
            <a:ext cx="1571264" cy="429052"/>
            <a:chOff x="7349790" y="4835638"/>
            <a:chExt cx="1570929" cy="427785"/>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71722" b="-27812"/>
            <a:stretch>
              <a:fillRect/>
            </a:stretch>
          </p:blipFill>
          <p:spPr bwMode="auto">
            <a:xfrm>
              <a:off x="7615249" y="4835638"/>
              <a:ext cx="1175772" cy="30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7349790" y="5079302"/>
              <a:ext cx="1570929" cy="184121"/>
            </a:xfrm>
            <a:prstGeom prst="rect">
              <a:avLst/>
            </a:prstGeom>
            <a:noFill/>
          </p:spPr>
          <p:txBody>
            <a:bodyPr wrap="none">
              <a:spAutoFit/>
            </a:bodyPr>
            <a:lstStyle/>
            <a:p>
              <a:pPr eaLnBrk="1" fontAlgn="auto" hangingPunct="1">
                <a:spcBef>
                  <a:spcPts val="0"/>
                </a:spcBef>
                <a:spcAft>
                  <a:spcPts val="0"/>
                </a:spcAft>
                <a:defRPr/>
              </a:pPr>
              <a:r>
                <a:rPr lang="en-US" altLang="zh-TW" sz="600" i="1" dirty="0">
                  <a:latin typeface="+mj-lt"/>
                  <a:ea typeface="Noto Sans Sinhala ExtCond Thin" panose="020B0206040504020204" pitchFamily="34"/>
                  <a:cs typeface="Noto Sans Arabic Cond ExtLt" panose="020B0306040504020204" pitchFamily="34"/>
                </a:rPr>
                <a:t>Copyright © Lumens. All rights reserved.</a:t>
              </a:r>
              <a:endParaRPr lang="zh-TW" altLang="en-US" sz="600" i="1" dirty="0">
                <a:latin typeface="+mj-lt"/>
                <a:cs typeface="Noto Sans Arabic Cond ExtLt" panose="020B0306040504020204" pitchFamily="34"/>
              </a:endParaRPr>
            </a:p>
          </p:txBody>
        </p:sp>
      </p:grpSp>
      <p:sp>
        <p:nvSpPr>
          <p:cNvPr id="7" name="圖片版面配置區 6"/>
          <p:cNvSpPr>
            <a:spLocks noGrp="1"/>
          </p:cNvSpPr>
          <p:nvPr>
            <p:ph type="pic" sz="quarter" idx="10"/>
          </p:nvPr>
        </p:nvSpPr>
        <p:spPr>
          <a:xfrm>
            <a:off x="1" y="0"/>
            <a:ext cx="4676775" cy="5143500"/>
          </a:xfrm>
          <a:prstGeom prst="rect">
            <a:avLst/>
          </a:prstGeom>
        </p:spPr>
        <p:txBody>
          <a:bodyPr/>
          <a:lstStyle/>
          <a:p>
            <a:endParaRPr lang="zh-TW" altLang="en-US"/>
          </a:p>
        </p:txBody>
      </p:sp>
      <p:cxnSp>
        <p:nvCxnSpPr>
          <p:cNvPr id="11" name="直線接點 10"/>
          <p:cNvCxnSpPr/>
          <p:nvPr userDrawn="1"/>
        </p:nvCxnSpPr>
        <p:spPr>
          <a:xfrm>
            <a:off x="4886325" y="1728788"/>
            <a:ext cx="0" cy="957263"/>
          </a:xfrm>
          <a:prstGeom prst="line">
            <a:avLst/>
          </a:prstGeom>
          <a:ln w="76200">
            <a:solidFill>
              <a:srgbClr val="0083CD"/>
            </a:solidFill>
          </a:ln>
        </p:spPr>
        <p:style>
          <a:lnRef idx="1">
            <a:schemeClr val="accent1"/>
          </a:lnRef>
          <a:fillRef idx="0">
            <a:schemeClr val="accent1"/>
          </a:fillRef>
          <a:effectRef idx="0">
            <a:schemeClr val="accent1"/>
          </a:effectRef>
          <a:fontRef idx="minor">
            <a:schemeClr val="tx1"/>
          </a:fontRef>
        </p:style>
      </p:cxnSp>
      <p:sp>
        <p:nvSpPr>
          <p:cNvPr id="20" name="文字版面配置區 19"/>
          <p:cNvSpPr>
            <a:spLocks noGrp="1"/>
          </p:cNvSpPr>
          <p:nvPr>
            <p:ph type="body" sz="quarter" idx="11" hasCustomPrompt="1"/>
          </p:nvPr>
        </p:nvSpPr>
        <p:spPr>
          <a:xfrm>
            <a:off x="5010149" y="1714500"/>
            <a:ext cx="3476625" cy="590551"/>
          </a:xfrm>
          <a:prstGeom prst="rect">
            <a:avLst/>
          </a:prstGeom>
        </p:spPr>
        <p:txBody>
          <a:bodyPr anchor="ctr"/>
          <a:lstStyle>
            <a:lvl1pPr marL="0" indent="0">
              <a:buNone/>
              <a:defRPr b="1">
                <a:solidFill>
                  <a:srgbClr val="0083CD"/>
                </a:solidFill>
              </a:defRPr>
            </a:lvl1pPr>
          </a:lstStyle>
          <a:p>
            <a:pPr lvl="0"/>
            <a:r>
              <a:rPr lang="en-US" altLang="zh-TW" dirty="0" smtClean="0"/>
              <a:t>APPLICATION</a:t>
            </a:r>
            <a:endParaRPr lang="zh-TW" altLang="en-US" dirty="0"/>
          </a:p>
        </p:txBody>
      </p:sp>
      <p:sp>
        <p:nvSpPr>
          <p:cNvPr id="23" name="文字方塊 22"/>
          <p:cNvSpPr txBox="1"/>
          <p:nvPr userDrawn="1"/>
        </p:nvSpPr>
        <p:spPr>
          <a:xfrm>
            <a:off x="5010149" y="2387085"/>
            <a:ext cx="1377300" cy="369332"/>
          </a:xfrm>
          <a:prstGeom prst="rect">
            <a:avLst/>
          </a:prstGeom>
          <a:noFill/>
        </p:spPr>
        <p:txBody>
          <a:bodyPr wrap="none" rtlCol="0">
            <a:spAutoFit/>
          </a:bodyPr>
          <a:lstStyle/>
          <a:p>
            <a:r>
              <a:rPr lang="en-US" altLang="zh-TW" sz="1800" dirty="0" smtClean="0"/>
              <a:t>Case</a:t>
            </a:r>
            <a:r>
              <a:rPr lang="en-US" altLang="zh-TW" sz="1800" baseline="0" dirty="0" smtClean="0"/>
              <a:t> Study</a:t>
            </a:r>
            <a:endParaRPr lang="zh-TW" altLang="en-US" sz="1800" dirty="0"/>
          </a:p>
        </p:txBody>
      </p:sp>
    </p:spTree>
    <p:extLst>
      <p:ext uri="{BB962C8B-B14F-4D97-AF65-F5344CB8AC3E}">
        <p14:creationId xmlns:p14="http://schemas.microsoft.com/office/powerpoint/2010/main" val="2198534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182461"/>
      </p:ext>
    </p:extLst>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15.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版面配置區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655" r="19655"/>
          <a:stretch>
            <a:fillRect/>
          </a:stretch>
        </p:blipFill>
        <p:spPr/>
      </p:pic>
      <p:sp>
        <p:nvSpPr>
          <p:cNvPr id="3" name="文字版面配置區 2"/>
          <p:cNvSpPr>
            <a:spLocks noGrp="1"/>
          </p:cNvSpPr>
          <p:nvPr>
            <p:ph type="body" sz="quarter" idx="11"/>
          </p:nvPr>
        </p:nvSpPr>
        <p:spPr/>
        <p:txBody>
          <a:bodyPr/>
          <a:lstStyle/>
          <a:p>
            <a:r>
              <a:rPr lang="en-US" altLang="zh-TW" dirty="0" smtClean="0"/>
              <a:t>Medical</a:t>
            </a:r>
            <a:endParaRPr lang="zh-TW" altLang="en-US" dirty="0"/>
          </a:p>
        </p:txBody>
      </p:sp>
    </p:spTree>
    <p:extLst>
      <p:ext uri="{BB962C8B-B14F-4D97-AF65-F5344CB8AC3E}">
        <p14:creationId xmlns:p14="http://schemas.microsoft.com/office/powerpoint/2010/main" val="220395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5400000">
            <a:off x="1928257" y="227669"/>
            <a:ext cx="245297" cy="24050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93463" y="361152"/>
            <a:ext cx="5262780" cy="723275"/>
          </a:xfrm>
          <a:prstGeom prst="rect">
            <a:avLst/>
          </a:prstGeom>
        </p:spPr>
        <p:txBody>
          <a:bodyPr wrap="square">
            <a:spAutoFit/>
          </a:bodyPr>
          <a:lstStyle/>
          <a:p>
            <a:pPr>
              <a:spcAft>
                <a:spcPts val="600"/>
              </a:spcAft>
              <a:defRPr/>
            </a:pPr>
            <a:r>
              <a:rPr lang="en-US" altLang="zh-TW" b="1" dirty="0">
                <a:solidFill>
                  <a:srgbClr val="0070C0"/>
                </a:solidFill>
                <a:latin typeface="Arial" pitchFamily="34" charset="0"/>
                <a:cs typeface="Arial" pitchFamily="34" charset="0"/>
              </a:rPr>
              <a:t>Physical Therapy Lab in ASIA </a:t>
            </a:r>
            <a:r>
              <a:rPr lang="en-US" altLang="zh-TW" b="1" dirty="0" smtClean="0">
                <a:solidFill>
                  <a:srgbClr val="0070C0"/>
                </a:solidFill>
                <a:latin typeface="Arial" pitchFamily="34" charset="0"/>
                <a:cs typeface="Arial" pitchFamily="34" charset="0"/>
              </a:rPr>
              <a:t>UNIVERSITY</a:t>
            </a:r>
          </a:p>
          <a:p>
            <a:pPr>
              <a:spcAft>
                <a:spcPts val="600"/>
              </a:spcAft>
              <a:defRPr/>
            </a:pPr>
            <a:r>
              <a:rPr lang="en-US" altLang="zh-TW" b="1" dirty="0" smtClean="0">
                <a:solidFill>
                  <a:srgbClr val="0070C0"/>
                </a:solidFill>
                <a:latin typeface="Arial" pitchFamily="34" charset="0"/>
                <a:cs typeface="Arial" pitchFamily="34" charset="0"/>
              </a:rPr>
              <a:t>Taiwan</a:t>
            </a:r>
          </a:p>
        </p:txBody>
      </p:sp>
      <p:sp>
        <p:nvSpPr>
          <p:cNvPr id="9" name="矩形 8"/>
          <p:cNvSpPr/>
          <p:nvPr/>
        </p:nvSpPr>
        <p:spPr>
          <a:xfrm>
            <a:off x="848405" y="1314296"/>
            <a:ext cx="2994347" cy="246221"/>
          </a:xfrm>
          <a:prstGeom prst="rect">
            <a:avLst/>
          </a:prstGeom>
        </p:spPr>
        <p:txBody>
          <a:bodyPr wrap="square">
            <a:spAutoFit/>
          </a:bodyPr>
          <a:lstStyle/>
          <a:p>
            <a:r>
              <a:rPr lang="en-US" altLang="zh-TW" sz="1000" dirty="0" smtClean="0">
                <a:solidFill>
                  <a:schemeClr val="bg1"/>
                </a:solidFill>
                <a:latin typeface="Arial" pitchFamily="34" charset="0"/>
                <a:cs typeface="Arial" pitchFamily="34" charset="0"/>
              </a:rPr>
              <a:t>Product: </a:t>
            </a:r>
            <a:r>
              <a:rPr lang="en-US" altLang="zh-TW" sz="1000" dirty="0">
                <a:solidFill>
                  <a:schemeClr val="bg1"/>
                </a:solidFill>
                <a:latin typeface="Arial" pitchFamily="34" charset="0"/>
                <a:cs typeface="Arial" pitchFamily="34" charset="0"/>
              </a:rPr>
              <a:t>VCA50P, </a:t>
            </a:r>
            <a:r>
              <a:rPr lang="en-US" altLang="zh-TW" sz="1000" dirty="0" smtClean="0">
                <a:solidFill>
                  <a:schemeClr val="bg1"/>
                </a:solidFill>
                <a:latin typeface="Arial" pitchFamily="34" charset="0"/>
                <a:cs typeface="Arial" pitchFamily="34" charset="0"/>
              </a:rPr>
              <a:t>LC200</a:t>
            </a:r>
            <a:endParaRPr lang="en-US" sz="1000" dirty="0">
              <a:solidFill>
                <a:schemeClr val="bg1"/>
              </a:solidFill>
              <a:latin typeface="Arial" pitchFamily="34" charset="0"/>
              <a:cs typeface="Arial" pitchFamily="34" charset="0"/>
            </a:endParaRPr>
          </a:p>
        </p:txBody>
      </p:sp>
      <p:sp>
        <p:nvSpPr>
          <p:cNvPr id="11" name="矩形 10"/>
          <p:cNvSpPr/>
          <p:nvPr/>
        </p:nvSpPr>
        <p:spPr>
          <a:xfrm rot="16200000">
            <a:off x="-555767" y="965300"/>
            <a:ext cx="1577627" cy="369332"/>
          </a:xfrm>
          <a:prstGeom prst="rect">
            <a:avLst/>
          </a:prstGeom>
        </p:spPr>
        <p:txBody>
          <a:bodyPr wrap="square">
            <a:spAutoFit/>
          </a:bodyPr>
          <a:lstStyle/>
          <a:p>
            <a:pPr algn="r">
              <a:defRPr/>
            </a:pPr>
            <a:r>
              <a:rPr lang="en-US" altLang="zh-TW" sz="900" b="1" dirty="0" smtClean="0">
                <a:solidFill>
                  <a:schemeClr val="bg1"/>
                </a:solidFill>
                <a:latin typeface="+mj-lt"/>
                <a:ea typeface="Arial Unicode MS" panose="020B0604020202020204" pitchFamily="34" charset="-120"/>
                <a:cs typeface="Arial Unicode MS" panose="020B0604020202020204" pitchFamily="34" charset="-120"/>
              </a:rPr>
              <a:t>Success Stories</a:t>
            </a:r>
            <a:endParaRPr lang="en-US" altLang="zh-TW" sz="900" b="1" dirty="0">
              <a:solidFill>
                <a:schemeClr val="bg1"/>
              </a:solidFill>
              <a:latin typeface="+mj-lt"/>
              <a:ea typeface="Arial Unicode MS" panose="020B0604020202020204" pitchFamily="34" charset="-120"/>
              <a:cs typeface="Arial Unicode MS" panose="020B0604020202020204" pitchFamily="34" charset="-120"/>
            </a:endParaRPr>
          </a:p>
          <a:p>
            <a:pPr algn="r">
              <a:defRPr/>
            </a:pPr>
            <a:r>
              <a:rPr lang="en-US" altLang="zh-TW" sz="900" dirty="0" smtClean="0">
                <a:solidFill>
                  <a:schemeClr val="bg1"/>
                </a:solidFill>
              </a:rPr>
              <a:t>Medical</a:t>
            </a:r>
            <a:endParaRPr lang="en-US" altLang="zh-TW" sz="900" dirty="0">
              <a:solidFill>
                <a:schemeClr val="bg1"/>
              </a:solidFill>
            </a:endParaRPr>
          </a:p>
        </p:txBody>
      </p:sp>
      <p:cxnSp>
        <p:nvCxnSpPr>
          <p:cNvPr id="6" name="直線接點 5"/>
          <p:cNvCxnSpPr/>
          <p:nvPr/>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內容版面配置區 2"/>
          <p:cNvSpPr txBox="1">
            <a:spLocks/>
          </p:cNvSpPr>
          <p:nvPr/>
        </p:nvSpPr>
        <p:spPr bwMode="auto">
          <a:xfrm>
            <a:off x="793464" y="1657836"/>
            <a:ext cx="3493614" cy="181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83" tIns="30242" rIns="60483" bIns="30242">
            <a:noAutofit/>
          </a:bodyPr>
          <a:lstStyle>
            <a:lvl1pPr marL="257175" indent="-257175" algn="l" rtl="0" eaLnBrk="0" fontAlgn="base" hangingPunct="0">
              <a:spcBef>
                <a:spcPct val="20000"/>
              </a:spcBef>
              <a:spcAft>
                <a:spcPct val="0"/>
              </a:spcAft>
              <a:buClr>
                <a:srgbClr val="558ED5"/>
              </a:buClr>
              <a:buSzPct val="70000"/>
              <a:buFont typeface="Wingdings" panose="05000000000000000000" pitchFamily="2" charset="2"/>
              <a:buChar char="n"/>
              <a:defRPr kumimoji="1" sz="1800" kern="1200">
                <a:solidFill>
                  <a:schemeClr val="tx1">
                    <a:lumMod val="85000"/>
                    <a:lumOff val="15000"/>
                  </a:schemeClr>
                </a:solidFill>
                <a:latin typeface="Arial" panose="020B0604020202020204" pitchFamily="34" charset="0"/>
                <a:ea typeface="微軟正黑體" panose="020B0604030504040204" pitchFamily="34" charset="-120"/>
                <a:cs typeface="Arial" panose="020B0604020202020204" pitchFamily="34" charset="0"/>
              </a:defRPr>
            </a:lvl1pPr>
            <a:lvl2pPr marL="557213" indent="-214313" algn="l" rtl="0" eaLnBrk="0" fontAlgn="base" hangingPunct="0">
              <a:spcBef>
                <a:spcPct val="20000"/>
              </a:spcBef>
              <a:spcAft>
                <a:spcPct val="0"/>
              </a:spcAft>
              <a:buFont typeface="Arial" panose="020B0604020202020204" pitchFamily="34" charset="0"/>
              <a:buChar char="–"/>
              <a:defRPr kumimoji="1" sz="15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2pPr>
            <a:lvl3pPr marL="857250" indent="-171450" algn="l" rtl="0" eaLnBrk="0" fontAlgn="base" hangingPunct="0">
              <a:spcBef>
                <a:spcPct val="20000"/>
              </a:spcBef>
              <a:spcAft>
                <a:spcPct val="0"/>
              </a:spcAft>
              <a:buFont typeface="Arial" panose="020B0604020202020204" pitchFamily="34" charset="0"/>
              <a:buChar char="•"/>
              <a:defRPr kumimoji="1" sz="14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3pPr>
            <a:lvl4pPr marL="12001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4pPr>
            <a:lvl5pPr marL="15430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For the best lecture experience, a PTZ camera with adjustable framing angle and clear image is required. By connecting with the recording and streaming management, several PTZ cameras can record the demonstration from different angle at the same time, then project to every students’ monitors through the recording and streaming management host. </a:t>
            </a:r>
          </a:p>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This allows the students no need to gather but still have the clear vision of the demonstration. In addition, the management host can record the demonstration for review after class.</a:t>
            </a:r>
          </a:p>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The solution needs to be as simple as possible, so that the teachers can operate the systems without extra learning and settlement. </a:t>
            </a:r>
          </a:p>
        </p:txBody>
      </p:sp>
      <p:pic>
        <p:nvPicPr>
          <p:cNvPr id="67" name="Picture 4" descr="亞洲大學(臺灣) - 维基百科，自由的百科全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936" y="863685"/>
            <a:ext cx="656927" cy="656927"/>
          </a:xfrm>
          <a:prstGeom prst="rect">
            <a:avLst/>
          </a:prstGeom>
          <a:noFill/>
          <a:extLst>
            <a:ext uri="{909E8E84-426E-40DD-AFC4-6F175D3DCCD1}">
              <a14:hiddenFill xmlns:a14="http://schemas.microsoft.com/office/drawing/2010/main">
                <a:solidFill>
                  <a:srgbClr val="FFFFFF"/>
                </a:solidFill>
              </a14:hiddenFill>
            </a:ext>
          </a:extLst>
        </p:spPr>
      </p:pic>
      <p:pic>
        <p:nvPicPr>
          <p:cNvPr id="68" name="圖片 67"/>
          <p:cNvPicPr>
            <a:picLocks noChangeAspect="1"/>
          </p:cNvPicPr>
          <p:nvPr/>
        </p:nvPicPr>
        <p:blipFill>
          <a:blip r:embed="rId3"/>
          <a:stretch>
            <a:fillRect/>
          </a:stretch>
        </p:blipFill>
        <p:spPr>
          <a:xfrm>
            <a:off x="822331" y="3625852"/>
            <a:ext cx="2788473" cy="1254813"/>
          </a:xfrm>
          <a:prstGeom prst="rect">
            <a:avLst/>
          </a:prstGeom>
          <a:effectLst>
            <a:outerShdw blurRad="50800" dist="38100" dir="2700000" algn="tl" rotWithShape="0">
              <a:prstClr val="black">
                <a:alpha val="40000"/>
              </a:prstClr>
            </a:outerShdw>
          </a:effectLst>
        </p:spPr>
      </p:pic>
      <p:pic>
        <p:nvPicPr>
          <p:cNvPr id="1026" name="Picture 2" descr="https://www.mylumens.com/images/pdt2/136020220818122045453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838" y="4176498"/>
            <a:ext cx="1128070" cy="8460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C20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625" t="37702" r="9041" b="39149"/>
          <a:stretch/>
        </p:blipFill>
        <p:spPr bwMode="auto">
          <a:xfrm>
            <a:off x="3570956" y="4663313"/>
            <a:ext cx="1314116" cy="290783"/>
          </a:xfrm>
          <a:prstGeom prst="rect">
            <a:avLst/>
          </a:prstGeom>
          <a:noFill/>
          <a:extLst>
            <a:ext uri="{909E8E84-426E-40DD-AFC4-6F175D3DCCD1}">
              <a14:hiddenFill xmlns:a14="http://schemas.microsoft.com/office/drawing/2010/main">
                <a:solidFill>
                  <a:srgbClr val="FFFFFF"/>
                </a:solidFill>
              </a14:hiddenFill>
            </a:ext>
          </a:extLst>
        </p:spPr>
      </p:pic>
      <p:pic>
        <p:nvPicPr>
          <p:cNvPr id="69" name="圖片 68"/>
          <p:cNvPicPr>
            <a:picLocks noChangeAspect="1"/>
          </p:cNvPicPr>
          <p:nvPr/>
        </p:nvPicPr>
        <p:blipFill>
          <a:blip r:embed="rId6"/>
          <a:stretch>
            <a:fillRect/>
          </a:stretch>
        </p:blipFill>
        <p:spPr>
          <a:xfrm>
            <a:off x="7502673" y="361152"/>
            <a:ext cx="1415851" cy="2216500"/>
          </a:xfrm>
          <a:prstGeom prst="rect">
            <a:avLst/>
          </a:prstGeom>
          <a:effectLst>
            <a:outerShdw blurRad="50800" dist="38100" dir="2700000" algn="tl" rotWithShape="0">
              <a:prstClr val="black">
                <a:alpha val="40000"/>
              </a:prstClr>
            </a:outerShdw>
          </a:effectLst>
        </p:spPr>
      </p:pic>
      <p:pic>
        <p:nvPicPr>
          <p:cNvPr id="70" name="圖片 69"/>
          <p:cNvPicPr>
            <a:picLocks noChangeAspect="1"/>
          </p:cNvPicPr>
          <p:nvPr/>
        </p:nvPicPr>
        <p:blipFill>
          <a:blip r:embed="rId7"/>
          <a:stretch>
            <a:fillRect/>
          </a:stretch>
        </p:blipFill>
        <p:spPr>
          <a:xfrm>
            <a:off x="5432281" y="1407291"/>
            <a:ext cx="1956892" cy="1147727"/>
          </a:xfrm>
          <a:prstGeom prst="rect">
            <a:avLst/>
          </a:prstGeom>
          <a:effectLst>
            <a:outerShdw blurRad="50800" dist="38100" dir="2700000" algn="tl" rotWithShape="0">
              <a:prstClr val="black">
                <a:alpha val="40000"/>
              </a:prstClr>
            </a:outerShdw>
          </a:effectLst>
        </p:spPr>
      </p:pic>
      <p:grpSp>
        <p:nvGrpSpPr>
          <p:cNvPr id="2" name="群組 1"/>
          <p:cNvGrpSpPr/>
          <p:nvPr/>
        </p:nvGrpSpPr>
        <p:grpSpPr>
          <a:xfrm>
            <a:off x="5357161" y="2840116"/>
            <a:ext cx="3374951" cy="1731883"/>
            <a:chOff x="1763688" y="1347614"/>
            <a:chExt cx="5472607" cy="2808312"/>
          </a:xfrm>
        </p:grpSpPr>
        <p:sp>
          <p:nvSpPr>
            <p:cNvPr id="71" name="圓角矩形 70"/>
            <p:cNvSpPr/>
            <p:nvPr/>
          </p:nvSpPr>
          <p:spPr>
            <a:xfrm>
              <a:off x="1763688" y="1347614"/>
              <a:ext cx="5472607" cy="2808312"/>
            </a:xfrm>
            <a:prstGeom prst="roundRect">
              <a:avLst>
                <a:gd name="adj" fmla="val 5427"/>
              </a:avLst>
            </a:prstGeom>
            <a:solidFill>
              <a:srgbClr val="FF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grpSp>
          <p:nvGrpSpPr>
            <p:cNvPr id="72" name="群組 71"/>
            <p:cNvGrpSpPr/>
            <p:nvPr/>
          </p:nvGrpSpPr>
          <p:grpSpPr>
            <a:xfrm flipH="1">
              <a:off x="5508104" y="2911055"/>
              <a:ext cx="1368152" cy="822681"/>
              <a:chOff x="3890259" y="1987098"/>
              <a:chExt cx="1472313" cy="927184"/>
            </a:xfrm>
            <a:effectLst>
              <a:outerShdw blurRad="50800" dist="38100" dir="2700000" algn="tl" rotWithShape="0">
                <a:prstClr val="black">
                  <a:alpha val="40000"/>
                </a:prstClr>
              </a:outerShdw>
            </a:effectLst>
          </p:grpSpPr>
          <p:pic>
            <p:nvPicPr>
              <p:cNvPr id="73" name="圖片 72"/>
              <p:cNvPicPr>
                <a:picLocks noChangeAspect="1"/>
              </p:cNvPicPr>
              <p:nvPr/>
            </p:nvPicPr>
            <p:blipFill>
              <a:blip r:embed="rId8"/>
              <a:stretch>
                <a:fillRect/>
              </a:stretch>
            </p:blipFill>
            <p:spPr>
              <a:xfrm>
                <a:off x="3890259" y="2349426"/>
                <a:ext cx="1042953" cy="564856"/>
              </a:xfrm>
              <a:prstGeom prst="rect">
                <a:avLst/>
              </a:prstGeom>
              <a:effectLst>
                <a:outerShdw blurRad="50800" dist="38100" dir="2700000" algn="tl" rotWithShape="0">
                  <a:prstClr val="black">
                    <a:alpha val="40000"/>
                  </a:prstClr>
                </a:outerShdw>
              </a:effectLst>
            </p:spPr>
          </p:pic>
          <p:pic>
            <p:nvPicPr>
              <p:cNvPr id="74" name="圖片 73"/>
              <p:cNvPicPr>
                <a:picLocks noChangeAspect="1"/>
              </p:cNvPicPr>
              <p:nvPr/>
            </p:nvPicPr>
            <p:blipFill>
              <a:blip r:embed="rId8"/>
              <a:stretch>
                <a:fillRect/>
              </a:stretch>
            </p:blipFill>
            <p:spPr>
              <a:xfrm>
                <a:off x="4319619" y="1987098"/>
                <a:ext cx="1042953" cy="564856"/>
              </a:xfrm>
              <a:prstGeom prst="rect">
                <a:avLst/>
              </a:prstGeom>
              <a:effectLst>
                <a:outerShdw blurRad="50800" dist="38100" dir="2700000" algn="tl" rotWithShape="0">
                  <a:prstClr val="black">
                    <a:alpha val="40000"/>
                  </a:prstClr>
                </a:outerShdw>
              </a:effectLst>
            </p:spPr>
          </p:pic>
        </p:grpSp>
        <p:pic>
          <p:nvPicPr>
            <p:cNvPr id="75" name="圖片 74"/>
            <p:cNvPicPr>
              <a:picLocks noChangeAspect="1"/>
            </p:cNvPicPr>
            <p:nvPr/>
          </p:nvPicPr>
          <p:blipFill>
            <a:blip r:embed="rId9"/>
            <a:stretch>
              <a:fillRect/>
            </a:stretch>
          </p:blipFill>
          <p:spPr>
            <a:xfrm flipH="1">
              <a:off x="1968122" y="3219822"/>
              <a:ext cx="733010" cy="584426"/>
            </a:xfrm>
            <a:prstGeom prst="rect">
              <a:avLst/>
            </a:prstGeom>
            <a:effectLst>
              <a:outerShdw blurRad="50800" dist="38100" dir="2700000" algn="tl" rotWithShape="0">
                <a:prstClr val="black">
                  <a:alpha val="40000"/>
                </a:prstClr>
              </a:outerShdw>
            </a:effectLst>
          </p:spPr>
        </p:pic>
        <p:grpSp>
          <p:nvGrpSpPr>
            <p:cNvPr id="76" name="群組 75"/>
            <p:cNvGrpSpPr/>
            <p:nvPr/>
          </p:nvGrpSpPr>
          <p:grpSpPr>
            <a:xfrm>
              <a:off x="5156142" y="3451041"/>
              <a:ext cx="745312" cy="288032"/>
              <a:chOff x="2483768" y="915566"/>
              <a:chExt cx="720080" cy="288032"/>
            </a:xfrm>
          </p:grpSpPr>
          <p:cxnSp>
            <p:nvCxnSpPr>
              <p:cNvPr id="77" name="直線單箭頭接點 76"/>
              <p:cNvCxnSpPr>
                <a:stCxn id="78" idx="1"/>
                <a:endCxn id="78" idx="3"/>
              </p:cNvCxnSpPr>
              <p:nvPr/>
            </p:nvCxnSpPr>
            <p:spPr>
              <a:xfrm>
                <a:off x="2483768" y="1059582"/>
                <a:ext cx="72008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8" name="矩形 77"/>
              <p:cNvSpPr/>
              <p:nvPr/>
            </p:nvSpPr>
            <p:spPr>
              <a:xfrm>
                <a:off x="2483768" y="915566"/>
                <a:ext cx="720080" cy="28803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grpSp>
        <p:sp>
          <p:nvSpPr>
            <p:cNvPr id="79" name="矩形 78"/>
            <p:cNvSpPr/>
            <p:nvPr/>
          </p:nvSpPr>
          <p:spPr>
            <a:xfrm>
              <a:off x="2137985" y="3732012"/>
              <a:ext cx="542512" cy="410732"/>
            </a:xfrm>
            <a:prstGeom prst="rect">
              <a:avLst/>
            </a:prstGeom>
          </p:spPr>
          <p:txBody>
            <a:bodyPr wrap="none">
              <a:spAutoFit/>
            </a:bodyPr>
            <a:lstStyle/>
            <a:p>
              <a:r>
                <a:rPr lang="en-US" altLang="zh-TW" sz="900" dirty="0" smtClean="0">
                  <a:solidFill>
                    <a:schemeClr val="tx1"/>
                  </a:solidFill>
                  <a:latin typeface="Calibri" panose="020F0502020204030204" pitchFamily="34" charset="0"/>
                  <a:cs typeface="Calibri" panose="020F0502020204030204" pitchFamily="34" charset="0"/>
                </a:rPr>
                <a:t>PC</a:t>
              </a:r>
              <a:endParaRPr lang="zh-TW" altLang="en-US" sz="900" dirty="0">
                <a:solidFill>
                  <a:schemeClr val="tx1"/>
                </a:solidFill>
                <a:latin typeface="Calibri" panose="020F0502020204030204" pitchFamily="34" charset="0"/>
                <a:cs typeface="Calibri" panose="020F0502020204030204" pitchFamily="34" charset="0"/>
              </a:endParaRPr>
            </a:p>
          </p:txBody>
        </p:sp>
        <p:sp>
          <p:nvSpPr>
            <p:cNvPr id="80" name="矩形 79"/>
            <p:cNvSpPr/>
            <p:nvPr/>
          </p:nvSpPr>
          <p:spPr>
            <a:xfrm>
              <a:off x="5550525" y="3649187"/>
              <a:ext cx="1349715" cy="410732"/>
            </a:xfrm>
            <a:prstGeom prst="rect">
              <a:avLst/>
            </a:prstGeom>
          </p:spPr>
          <p:txBody>
            <a:bodyPr wrap="none">
              <a:spAutoFit/>
            </a:bodyPr>
            <a:lstStyle/>
            <a:p>
              <a:r>
                <a:rPr lang="en-US" altLang="zh-TW" sz="900" dirty="0" smtClean="0">
                  <a:solidFill>
                    <a:schemeClr val="tx1"/>
                  </a:solidFill>
                  <a:latin typeface="Calibri" panose="020F0502020204030204" pitchFamily="34" charset="0"/>
                  <a:cs typeface="Calibri" panose="020F0502020204030204" pitchFamily="34" charset="0"/>
                </a:rPr>
                <a:t>Projector *2</a:t>
              </a:r>
              <a:endParaRPr lang="zh-TW" altLang="en-US" sz="900" dirty="0">
                <a:solidFill>
                  <a:schemeClr val="tx1"/>
                </a:solidFill>
                <a:latin typeface="Calibri" panose="020F0502020204030204" pitchFamily="34" charset="0"/>
                <a:cs typeface="Calibri" panose="020F0502020204030204" pitchFamily="34" charset="0"/>
              </a:endParaRPr>
            </a:p>
          </p:txBody>
        </p:sp>
        <p:pic>
          <p:nvPicPr>
            <p:cNvPr id="81" name="圖片 80"/>
            <p:cNvPicPr>
              <a:picLocks noChangeAspect="1"/>
            </p:cNvPicPr>
            <p:nvPr/>
          </p:nvPicPr>
          <p:blipFill>
            <a:blip r:embed="rId10"/>
            <a:stretch>
              <a:fillRect/>
            </a:stretch>
          </p:blipFill>
          <p:spPr>
            <a:xfrm>
              <a:off x="3595933" y="2144256"/>
              <a:ext cx="1509905" cy="278141"/>
            </a:xfrm>
            <a:prstGeom prst="rect">
              <a:avLst/>
            </a:prstGeom>
            <a:ln>
              <a:noFill/>
            </a:ln>
          </p:spPr>
        </p:pic>
        <p:grpSp>
          <p:nvGrpSpPr>
            <p:cNvPr id="82" name="群組 81"/>
            <p:cNvGrpSpPr/>
            <p:nvPr/>
          </p:nvGrpSpPr>
          <p:grpSpPr>
            <a:xfrm>
              <a:off x="3554940" y="2199083"/>
              <a:ext cx="1591893" cy="180000"/>
              <a:chOff x="3204269" y="1610327"/>
              <a:chExt cx="1591893" cy="338374"/>
            </a:xfrm>
          </p:grpSpPr>
          <p:grpSp>
            <p:nvGrpSpPr>
              <p:cNvPr id="83" name="群組 82"/>
              <p:cNvGrpSpPr/>
              <p:nvPr/>
            </p:nvGrpSpPr>
            <p:grpSpPr>
              <a:xfrm>
                <a:off x="3204269" y="1610327"/>
                <a:ext cx="1591893" cy="169334"/>
                <a:chOff x="4211960" y="987574"/>
                <a:chExt cx="1440160" cy="169334"/>
              </a:xfrm>
            </p:grpSpPr>
            <p:sp>
              <p:nvSpPr>
                <p:cNvPr id="87" name="矩形 86"/>
                <p:cNvSpPr/>
                <p:nvPr/>
              </p:nvSpPr>
              <p:spPr>
                <a:xfrm>
                  <a:off x="4211960" y="98757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88" name="矩形 87"/>
                <p:cNvSpPr/>
                <p:nvPr/>
              </p:nvSpPr>
              <p:spPr>
                <a:xfrm>
                  <a:off x="4211960" y="107266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grpSp>
          <p:grpSp>
            <p:nvGrpSpPr>
              <p:cNvPr id="84" name="群組 83"/>
              <p:cNvGrpSpPr/>
              <p:nvPr/>
            </p:nvGrpSpPr>
            <p:grpSpPr>
              <a:xfrm>
                <a:off x="3204269" y="1779367"/>
                <a:ext cx="1591893" cy="169334"/>
                <a:chOff x="4211960" y="987574"/>
                <a:chExt cx="1440160" cy="169334"/>
              </a:xfrm>
            </p:grpSpPr>
            <p:sp>
              <p:nvSpPr>
                <p:cNvPr id="85" name="矩形 84"/>
                <p:cNvSpPr/>
                <p:nvPr/>
              </p:nvSpPr>
              <p:spPr>
                <a:xfrm>
                  <a:off x="4211960" y="98757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86" name="矩形 85"/>
                <p:cNvSpPr/>
                <p:nvPr/>
              </p:nvSpPr>
              <p:spPr>
                <a:xfrm>
                  <a:off x="4211960" y="107266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grpSp>
        </p:grpSp>
        <p:grpSp>
          <p:nvGrpSpPr>
            <p:cNvPr id="89" name="群組 88"/>
            <p:cNvGrpSpPr/>
            <p:nvPr/>
          </p:nvGrpSpPr>
          <p:grpSpPr>
            <a:xfrm>
              <a:off x="4175525" y="2128941"/>
              <a:ext cx="351364" cy="299894"/>
              <a:chOff x="5348255" y="1235884"/>
              <a:chExt cx="351364" cy="299894"/>
            </a:xfrm>
          </p:grpSpPr>
          <p:sp>
            <p:nvSpPr>
              <p:cNvPr id="90" name="矩形 89"/>
              <p:cNvSpPr/>
              <p:nvPr/>
            </p:nvSpPr>
            <p:spPr>
              <a:xfrm>
                <a:off x="5348255" y="1235884"/>
                <a:ext cx="87841" cy="29989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91" name="矩形 90"/>
              <p:cNvSpPr/>
              <p:nvPr/>
            </p:nvSpPr>
            <p:spPr>
              <a:xfrm>
                <a:off x="5436096" y="1235884"/>
                <a:ext cx="87841" cy="29989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92" name="矩形 91"/>
              <p:cNvSpPr/>
              <p:nvPr/>
            </p:nvSpPr>
            <p:spPr>
              <a:xfrm>
                <a:off x="5523937" y="1235884"/>
                <a:ext cx="87841" cy="29989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93" name="矩形 92"/>
              <p:cNvSpPr/>
              <p:nvPr/>
            </p:nvSpPr>
            <p:spPr>
              <a:xfrm>
                <a:off x="5611778" y="1235884"/>
                <a:ext cx="87841" cy="29989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grpSp>
        <p:cxnSp>
          <p:nvCxnSpPr>
            <p:cNvPr id="94" name="肘形接點 93"/>
            <p:cNvCxnSpPr>
              <a:stCxn id="125" idx="1"/>
              <a:endCxn id="88" idx="1"/>
            </p:cNvCxnSpPr>
            <p:nvPr/>
          </p:nvCxnSpPr>
          <p:spPr>
            <a:xfrm>
              <a:off x="2699859" y="2266613"/>
              <a:ext cx="855081" cy="141"/>
            </a:xfrm>
            <a:prstGeom prst="bentConnector3">
              <a:avLst/>
            </a:prstGeom>
            <a:ln>
              <a:solidFill>
                <a:srgbClr val="00B0F0"/>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95" name="肘形接點 94"/>
            <p:cNvCxnSpPr>
              <a:stCxn id="103" idx="3"/>
              <a:endCxn id="85" idx="1"/>
            </p:cNvCxnSpPr>
            <p:nvPr/>
          </p:nvCxnSpPr>
          <p:spPr>
            <a:xfrm flipV="1">
              <a:off x="2739741" y="2311412"/>
              <a:ext cx="815199" cy="1215659"/>
            </a:xfrm>
            <a:prstGeom prst="bentConnector3">
              <a:avLst/>
            </a:prstGeom>
            <a:ln>
              <a:solidFill>
                <a:srgbClr val="00B0F0"/>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96" name="肘形接點 95"/>
            <p:cNvCxnSpPr>
              <a:stCxn id="122" idx="1"/>
              <a:endCxn id="86" idx="1"/>
            </p:cNvCxnSpPr>
            <p:nvPr/>
          </p:nvCxnSpPr>
          <p:spPr>
            <a:xfrm rot="10800000" flipH="1">
              <a:off x="3554756" y="2356676"/>
              <a:ext cx="184" cy="1170072"/>
            </a:xfrm>
            <a:prstGeom prst="bentConnector3">
              <a:avLst>
                <a:gd name="adj1" fmla="val -124239130"/>
              </a:avLst>
            </a:prstGeom>
            <a:ln>
              <a:solidFill>
                <a:srgbClr val="00B0F0"/>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grpSp>
          <p:nvGrpSpPr>
            <p:cNvPr id="97" name="群組 96"/>
            <p:cNvGrpSpPr/>
            <p:nvPr/>
          </p:nvGrpSpPr>
          <p:grpSpPr>
            <a:xfrm>
              <a:off x="2403450" y="3459400"/>
              <a:ext cx="336291" cy="180000"/>
              <a:chOff x="3204269" y="1610327"/>
              <a:chExt cx="1591893" cy="338374"/>
            </a:xfrm>
          </p:grpSpPr>
          <p:grpSp>
            <p:nvGrpSpPr>
              <p:cNvPr id="98" name="群組 97"/>
              <p:cNvGrpSpPr/>
              <p:nvPr/>
            </p:nvGrpSpPr>
            <p:grpSpPr>
              <a:xfrm>
                <a:off x="3204269" y="1610327"/>
                <a:ext cx="1591893" cy="169334"/>
                <a:chOff x="4211960" y="987574"/>
                <a:chExt cx="1440160" cy="169334"/>
              </a:xfrm>
            </p:grpSpPr>
            <p:sp>
              <p:nvSpPr>
                <p:cNvPr id="102" name="矩形 101"/>
                <p:cNvSpPr/>
                <p:nvPr/>
              </p:nvSpPr>
              <p:spPr>
                <a:xfrm>
                  <a:off x="4211960" y="98757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103" name="矩形 102"/>
                <p:cNvSpPr/>
                <p:nvPr/>
              </p:nvSpPr>
              <p:spPr>
                <a:xfrm>
                  <a:off x="4211960" y="107266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grpSp>
          <p:grpSp>
            <p:nvGrpSpPr>
              <p:cNvPr id="99" name="群組 98"/>
              <p:cNvGrpSpPr/>
              <p:nvPr/>
            </p:nvGrpSpPr>
            <p:grpSpPr>
              <a:xfrm>
                <a:off x="3204269" y="1779367"/>
                <a:ext cx="1591893" cy="169334"/>
                <a:chOff x="4211960" y="987574"/>
                <a:chExt cx="1440160" cy="169334"/>
              </a:xfrm>
            </p:grpSpPr>
            <p:sp>
              <p:nvSpPr>
                <p:cNvPr id="100" name="矩形 99"/>
                <p:cNvSpPr/>
                <p:nvPr/>
              </p:nvSpPr>
              <p:spPr>
                <a:xfrm>
                  <a:off x="4211960" y="98757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101" name="矩形 100"/>
                <p:cNvSpPr/>
                <p:nvPr/>
              </p:nvSpPr>
              <p:spPr>
                <a:xfrm>
                  <a:off x="4211960" y="107266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grpSp>
        </p:grpSp>
        <p:cxnSp>
          <p:nvCxnSpPr>
            <p:cNvPr id="104" name="肘形接點 103"/>
            <p:cNvCxnSpPr>
              <a:stCxn id="101" idx="3"/>
              <a:endCxn id="120" idx="1"/>
            </p:cNvCxnSpPr>
            <p:nvPr/>
          </p:nvCxnSpPr>
          <p:spPr>
            <a:xfrm flipV="1">
              <a:off x="2739741" y="3616670"/>
              <a:ext cx="815015" cy="323"/>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105" name="矩形 104"/>
            <p:cNvSpPr/>
            <p:nvPr/>
          </p:nvSpPr>
          <p:spPr>
            <a:xfrm>
              <a:off x="3639388" y="2335879"/>
              <a:ext cx="1646355" cy="410732"/>
            </a:xfrm>
            <a:prstGeom prst="rect">
              <a:avLst/>
            </a:prstGeom>
          </p:spPr>
          <p:txBody>
            <a:bodyPr wrap="none">
              <a:spAutoFit/>
            </a:bodyPr>
            <a:lstStyle/>
            <a:p>
              <a:r>
                <a:rPr lang="en-US" altLang="zh-TW" sz="900" dirty="0" smtClean="0">
                  <a:solidFill>
                    <a:schemeClr val="tx1"/>
                  </a:solidFill>
                  <a:latin typeface="Calibri" panose="020F0502020204030204" pitchFamily="34" charset="0"/>
                  <a:cs typeface="Calibri" panose="020F0502020204030204" pitchFamily="34" charset="0"/>
                </a:rPr>
                <a:t>Network Switch</a:t>
              </a:r>
              <a:endParaRPr lang="zh-TW" altLang="en-US" sz="900" dirty="0">
                <a:solidFill>
                  <a:schemeClr val="tx1"/>
                </a:solidFill>
                <a:latin typeface="Calibri" panose="020F0502020204030204" pitchFamily="34" charset="0"/>
                <a:cs typeface="Calibri" panose="020F0502020204030204" pitchFamily="34" charset="0"/>
              </a:endParaRPr>
            </a:p>
          </p:txBody>
        </p:sp>
        <p:grpSp>
          <p:nvGrpSpPr>
            <p:cNvPr id="106" name="群組 105"/>
            <p:cNvGrpSpPr/>
            <p:nvPr/>
          </p:nvGrpSpPr>
          <p:grpSpPr>
            <a:xfrm>
              <a:off x="5431970" y="1550781"/>
              <a:ext cx="797810" cy="523250"/>
              <a:chOff x="9191022" y="5046743"/>
              <a:chExt cx="797810" cy="523250"/>
            </a:xfrm>
            <a:effectLst>
              <a:outerShdw blurRad="50800" dist="38100" dir="2700000" algn="tl" rotWithShape="0">
                <a:prstClr val="black">
                  <a:alpha val="40000"/>
                </a:prstClr>
              </a:outerShdw>
            </a:effectLst>
          </p:grpSpPr>
          <p:sp>
            <p:nvSpPr>
              <p:cNvPr id="107" name="矩形 106"/>
              <p:cNvSpPr/>
              <p:nvPr/>
            </p:nvSpPr>
            <p:spPr>
              <a:xfrm>
                <a:off x="9292660" y="5188071"/>
                <a:ext cx="165463" cy="193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grpSp>
            <p:nvGrpSpPr>
              <p:cNvPr id="108" name="群組 107"/>
              <p:cNvGrpSpPr/>
              <p:nvPr/>
            </p:nvGrpSpPr>
            <p:grpSpPr>
              <a:xfrm>
                <a:off x="9191022" y="5046743"/>
                <a:ext cx="797810" cy="523250"/>
                <a:chOff x="8821260" y="3859460"/>
                <a:chExt cx="709362" cy="447046"/>
              </a:xfrm>
            </p:grpSpPr>
            <p:pic>
              <p:nvPicPr>
                <p:cNvPr id="109" name="Picture 2" descr="C:\Users\Isaac.Chen\Desktop\Img source\cloud_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69839" y="3859460"/>
                  <a:ext cx="629705" cy="389841"/>
                </a:xfrm>
                <a:prstGeom prst="rect">
                  <a:avLst/>
                </a:prstGeom>
                <a:noFill/>
                <a:extLst>
                  <a:ext uri="{909E8E84-426E-40DD-AFC4-6F175D3DCCD1}">
                    <a14:hiddenFill xmlns:a14="http://schemas.microsoft.com/office/drawing/2010/main">
                      <a:solidFill>
                        <a:srgbClr val="FFFFFF"/>
                      </a:solidFill>
                    </a14:hiddenFill>
                  </a:ext>
                </a:extLst>
              </p:spPr>
            </p:pic>
            <p:sp>
              <p:nvSpPr>
                <p:cNvPr id="110" name="文字方塊 48"/>
                <p:cNvSpPr txBox="1"/>
                <p:nvPr/>
              </p:nvSpPr>
              <p:spPr>
                <a:xfrm>
                  <a:off x="8821260" y="3978984"/>
                  <a:ext cx="709362" cy="327522"/>
                </a:xfrm>
                <a:prstGeom prst="rect">
                  <a:avLst/>
                </a:prstGeom>
                <a:noFill/>
              </p:spPr>
              <p:txBody>
                <a:bodyPr wrap="square" rtlCol="0">
                  <a:spAutoFit/>
                </a:bodyPr>
                <a:lstStyle/>
                <a:p>
                  <a:pPr algn="ctr"/>
                  <a:r>
                    <a:rPr lang="en-US" altLang="zh-TW" sz="800" b="1" i="1" dirty="0">
                      <a:latin typeface="Arial" panose="020B0604020202020204" pitchFamily="34" charset="0"/>
                      <a:ea typeface="Segoe UI Black" panose="020B0A02040204020203" pitchFamily="34" charset="0"/>
                      <a:cs typeface="Arial" panose="020B0604020202020204" pitchFamily="34" charset="0"/>
                    </a:rPr>
                    <a:t>W</a:t>
                  </a:r>
                  <a:r>
                    <a:rPr lang="en-US" altLang="zh-TW" sz="800" b="1" i="1" dirty="0" smtClean="0">
                      <a:solidFill>
                        <a:schemeClr val="tx1"/>
                      </a:solidFill>
                      <a:latin typeface="Arial" panose="020B0604020202020204" pitchFamily="34" charset="0"/>
                      <a:ea typeface="Segoe UI Black" panose="020B0A02040204020203" pitchFamily="34" charset="0"/>
                      <a:cs typeface="Arial" panose="020B0604020202020204" pitchFamily="34" charset="0"/>
                    </a:rPr>
                    <a:t>AN</a:t>
                  </a:r>
                  <a:endParaRPr lang="zh-TW" altLang="en-US" sz="800" b="1" i="1" dirty="0">
                    <a:solidFill>
                      <a:schemeClr val="tx1"/>
                    </a:solidFill>
                    <a:latin typeface="Arial" panose="020B0604020202020204" pitchFamily="34" charset="0"/>
                    <a:ea typeface="Arial Unicode MS" panose="020B0604020202020204" pitchFamily="34" charset="-120"/>
                    <a:cs typeface="Arial" panose="020B0604020202020204" pitchFamily="34" charset="0"/>
                  </a:endParaRPr>
                </a:p>
              </p:txBody>
            </p:sp>
          </p:grpSp>
        </p:grpSp>
        <p:pic>
          <p:nvPicPr>
            <p:cNvPr id="111" name="圖片 110"/>
            <p:cNvPicPr>
              <a:picLocks noChangeAspect="1"/>
            </p:cNvPicPr>
            <p:nvPr/>
          </p:nvPicPr>
          <p:blipFill rotWithShape="1">
            <a:blip r:embed="rId12"/>
            <a:srcRect b="35267"/>
            <a:stretch/>
          </p:blipFill>
          <p:spPr>
            <a:xfrm>
              <a:off x="6239670" y="1532494"/>
              <a:ext cx="852610" cy="535200"/>
            </a:xfrm>
            <a:prstGeom prst="rect">
              <a:avLst/>
            </a:prstGeom>
            <a:effectLst/>
          </p:spPr>
        </p:pic>
        <p:cxnSp>
          <p:nvCxnSpPr>
            <p:cNvPr id="112" name="肘形接點 111"/>
            <p:cNvCxnSpPr>
              <a:stCxn id="85" idx="3"/>
              <a:endCxn id="110" idx="2"/>
            </p:cNvCxnSpPr>
            <p:nvPr/>
          </p:nvCxnSpPr>
          <p:spPr>
            <a:xfrm flipV="1">
              <a:off x="5146833" y="2074032"/>
              <a:ext cx="684044" cy="237382"/>
            </a:xfrm>
            <a:prstGeom prst="bentConnector2">
              <a:avLst/>
            </a:prstGeom>
            <a:ln>
              <a:solidFill>
                <a:srgbClr val="00B0F0"/>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113" name="矩形 112"/>
            <p:cNvSpPr/>
            <p:nvPr/>
          </p:nvSpPr>
          <p:spPr>
            <a:xfrm>
              <a:off x="3987104" y="3616589"/>
              <a:ext cx="830593" cy="410732"/>
            </a:xfrm>
            <a:prstGeom prst="rect">
              <a:avLst/>
            </a:prstGeom>
          </p:spPr>
          <p:txBody>
            <a:bodyPr wrap="none">
              <a:spAutoFit/>
            </a:bodyPr>
            <a:lstStyle/>
            <a:p>
              <a:r>
                <a:rPr lang="en-US" altLang="zh-TW" sz="900" dirty="0" smtClean="0">
                  <a:solidFill>
                    <a:schemeClr val="tx1"/>
                  </a:solidFill>
                  <a:latin typeface="Calibri" panose="020F0502020204030204" pitchFamily="34" charset="0"/>
                  <a:cs typeface="Calibri" panose="020F0502020204030204" pitchFamily="34" charset="0"/>
                </a:rPr>
                <a:t>LC200</a:t>
              </a:r>
              <a:endParaRPr lang="zh-TW" altLang="en-US" sz="900" dirty="0">
                <a:solidFill>
                  <a:schemeClr val="tx1"/>
                </a:solidFill>
                <a:latin typeface="Calibri" panose="020F0502020204030204" pitchFamily="34" charset="0"/>
                <a:cs typeface="Calibri" panose="020F0502020204030204" pitchFamily="34" charset="0"/>
              </a:endParaRPr>
            </a:p>
          </p:txBody>
        </p:sp>
        <p:sp>
          <p:nvSpPr>
            <p:cNvPr id="114" name="矩形 113"/>
            <p:cNvSpPr/>
            <p:nvPr/>
          </p:nvSpPr>
          <p:spPr>
            <a:xfrm>
              <a:off x="1835697" y="2529792"/>
              <a:ext cx="1298373" cy="410732"/>
            </a:xfrm>
            <a:prstGeom prst="rect">
              <a:avLst/>
            </a:prstGeom>
          </p:spPr>
          <p:txBody>
            <a:bodyPr wrap="none">
              <a:spAutoFit/>
            </a:bodyPr>
            <a:lstStyle/>
            <a:p>
              <a:r>
                <a:rPr lang="en-US" altLang="zh-TW" sz="900" dirty="0" smtClean="0">
                  <a:solidFill>
                    <a:schemeClr val="tx1"/>
                  </a:solidFill>
                  <a:latin typeface="Calibri" panose="020F0502020204030204" pitchFamily="34" charset="0"/>
                  <a:cs typeface="Calibri" panose="020F0502020204030204" pitchFamily="34" charset="0"/>
                </a:rPr>
                <a:t>VC-A50P *2</a:t>
              </a:r>
              <a:endParaRPr lang="zh-TW" altLang="en-US" sz="900" dirty="0">
                <a:solidFill>
                  <a:schemeClr val="tx1"/>
                </a:solidFill>
                <a:latin typeface="Calibri" panose="020F0502020204030204" pitchFamily="34" charset="0"/>
                <a:cs typeface="Calibri" panose="020F0502020204030204" pitchFamily="34" charset="0"/>
              </a:endParaRPr>
            </a:p>
          </p:txBody>
        </p:sp>
        <p:pic>
          <p:nvPicPr>
            <p:cNvPr id="115" name="圖片 114"/>
            <p:cNvPicPr>
              <a:picLocks noChangeAspect="1"/>
            </p:cNvPicPr>
            <p:nvPr/>
          </p:nvPicPr>
          <p:blipFill>
            <a:blip r:embed="rId13"/>
            <a:stretch>
              <a:fillRect/>
            </a:stretch>
          </p:blipFill>
          <p:spPr>
            <a:xfrm>
              <a:off x="3595933" y="3485313"/>
              <a:ext cx="1509721" cy="231328"/>
            </a:xfrm>
            <a:prstGeom prst="rect">
              <a:avLst/>
            </a:prstGeom>
            <a:ln>
              <a:noFill/>
            </a:ln>
          </p:spPr>
        </p:pic>
        <p:grpSp>
          <p:nvGrpSpPr>
            <p:cNvPr id="116" name="群組 115"/>
            <p:cNvGrpSpPr/>
            <p:nvPr/>
          </p:nvGrpSpPr>
          <p:grpSpPr>
            <a:xfrm>
              <a:off x="3554756" y="3459077"/>
              <a:ext cx="1591893" cy="180000"/>
              <a:chOff x="3204269" y="1610327"/>
              <a:chExt cx="1591893" cy="338374"/>
            </a:xfrm>
          </p:grpSpPr>
          <p:grpSp>
            <p:nvGrpSpPr>
              <p:cNvPr id="117" name="群組 116"/>
              <p:cNvGrpSpPr/>
              <p:nvPr/>
            </p:nvGrpSpPr>
            <p:grpSpPr>
              <a:xfrm>
                <a:off x="3204269" y="1610327"/>
                <a:ext cx="1591893" cy="169334"/>
                <a:chOff x="4211960" y="987574"/>
                <a:chExt cx="1440160" cy="169334"/>
              </a:xfrm>
            </p:grpSpPr>
            <p:sp>
              <p:nvSpPr>
                <p:cNvPr id="121" name="矩形 120"/>
                <p:cNvSpPr/>
                <p:nvPr/>
              </p:nvSpPr>
              <p:spPr>
                <a:xfrm>
                  <a:off x="4211960" y="98757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122" name="矩形 121"/>
                <p:cNvSpPr/>
                <p:nvPr/>
              </p:nvSpPr>
              <p:spPr>
                <a:xfrm>
                  <a:off x="4211960" y="107266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grpSp>
          <p:grpSp>
            <p:nvGrpSpPr>
              <p:cNvPr id="118" name="群組 117"/>
              <p:cNvGrpSpPr/>
              <p:nvPr/>
            </p:nvGrpSpPr>
            <p:grpSpPr>
              <a:xfrm>
                <a:off x="3204269" y="1779367"/>
                <a:ext cx="1591893" cy="169334"/>
                <a:chOff x="4211960" y="987574"/>
                <a:chExt cx="1440160" cy="169334"/>
              </a:xfrm>
            </p:grpSpPr>
            <p:sp>
              <p:nvSpPr>
                <p:cNvPr id="119" name="矩形 118"/>
                <p:cNvSpPr/>
                <p:nvPr/>
              </p:nvSpPr>
              <p:spPr>
                <a:xfrm>
                  <a:off x="4211960" y="98757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120" name="矩形 119"/>
                <p:cNvSpPr/>
                <p:nvPr/>
              </p:nvSpPr>
              <p:spPr>
                <a:xfrm>
                  <a:off x="4211960" y="107266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grpSp>
        </p:grpSp>
        <p:grpSp>
          <p:nvGrpSpPr>
            <p:cNvPr id="123" name="群組 122"/>
            <p:cNvGrpSpPr/>
            <p:nvPr/>
          </p:nvGrpSpPr>
          <p:grpSpPr>
            <a:xfrm>
              <a:off x="1968122" y="1839768"/>
              <a:ext cx="731737" cy="727223"/>
              <a:chOff x="2908945" y="1438769"/>
              <a:chExt cx="872200" cy="835453"/>
            </a:xfrm>
          </p:grpSpPr>
          <p:pic>
            <p:nvPicPr>
              <p:cNvPr id="124" name="圖片 123"/>
              <p:cNvPicPr>
                <a:picLocks noChangeAspect="1"/>
              </p:cNvPicPr>
              <p:nvPr/>
            </p:nvPicPr>
            <p:blipFill>
              <a:blip r:embed="rId14"/>
              <a:stretch>
                <a:fillRect/>
              </a:stretch>
            </p:blipFill>
            <p:spPr>
              <a:xfrm flipH="1">
                <a:off x="2908945" y="1438769"/>
                <a:ext cx="604659" cy="690165"/>
              </a:xfrm>
              <a:prstGeom prst="rect">
                <a:avLst/>
              </a:prstGeom>
              <a:effectLst>
                <a:outerShdw blurRad="50800" dist="38100" dir="2700000" algn="tl" rotWithShape="0">
                  <a:prstClr val="black">
                    <a:alpha val="40000"/>
                  </a:prstClr>
                </a:outerShdw>
              </a:effectLst>
            </p:spPr>
          </p:pic>
          <p:pic>
            <p:nvPicPr>
              <p:cNvPr id="125" name="圖片 124"/>
              <p:cNvPicPr>
                <a:picLocks noChangeAspect="1"/>
              </p:cNvPicPr>
              <p:nvPr/>
            </p:nvPicPr>
            <p:blipFill>
              <a:blip r:embed="rId14"/>
              <a:stretch>
                <a:fillRect/>
              </a:stretch>
            </p:blipFill>
            <p:spPr>
              <a:xfrm flipH="1">
                <a:off x="3176486" y="1584057"/>
                <a:ext cx="604659" cy="690165"/>
              </a:xfrm>
              <a:prstGeom prst="rect">
                <a:avLst/>
              </a:prstGeom>
              <a:effectLst>
                <a:outerShdw blurRad="50800" dist="38100" dir="2700000" algn="tl" rotWithShape="0">
                  <a:prstClr val="black">
                    <a:alpha val="40000"/>
                  </a:prstClr>
                </a:outerShdw>
              </a:effectLst>
            </p:spPr>
          </p:pic>
        </p:grpSp>
        <p:grpSp>
          <p:nvGrpSpPr>
            <p:cNvPr id="126" name="群組 125"/>
            <p:cNvGrpSpPr/>
            <p:nvPr/>
          </p:nvGrpSpPr>
          <p:grpSpPr>
            <a:xfrm>
              <a:off x="3398414" y="1671828"/>
              <a:ext cx="1749650" cy="304783"/>
              <a:chOff x="3356331" y="1611722"/>
              <a:chExt cx="1749650" cy="304783"/>
            </a:xfrm>
          </p:grpSpPr>
          <p:sp>
            <p:nvSpPr>
              <p:cNvPr id="127" name="矩形 126"/>
              <p:cNvSpPr/>
              <p:nvPr/>
            </p:nvSpPr>
            <p:spPr>
              <a:xfrm>
                <a:off x="3399436" y="1622096"/>
                <a:ext cx="1706545" cy="253999"/>
              </a:xfrm>
              <a:prstGeom prst="rect">
                <a:avLst/>
              </a:prstGeom>
              <a:solidFill>
                <a:schemeClr val="bg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500">
                  <a:latin typeface="Arial" panose="020B0604020202020204" pitchFamily="34" charset="0"/>
                  <a:cs typeface="Arial" panose="020B0604020202020204" pitchFamily="34" charset="0"/>
                </a:endParaRPr>
              </a:p>
            </p:txBody>
          </p:sp>
          <p:sp>
            <p:nvSpPr>
              <p:cNvPr id="128" name="文字方塊 127"/>
              <p:cNvSpPr txBox="1"/>
              <p:nvPr/>
            </p:nvSpPr>
            <p:spPr>
              <a:xfrm>
                <a:off x="3356331" y="1611722"/>
                <a:ext cx="630348" cy="299442"/>
              </a:xfrm>
              <a:prstGeom prst="rect">
                <a:avLst/>
              </a:prstGeom>
              <a:noFill/>
            </p:spPr>
            <p:txBody>
              <a:bodyPr wrap="square" rtlCol="0">
                <a:spAutoFit/>
              </a:bodyPr>
              <a:lstStyle/>
              <a:p>
                <a:r>
                  <a:rPr lang="en-US" altLang="zh-TW" sz="600" dirty="0" smtClean="0">
                    <a:latin typeface="Arial" panose="020B0604020202020204" pitchFamily="34" charset="0"/>
                    <a:cs typeface="Arial" panose="020B0604020202020204" pitchFamily="34" charset="0"/>
                  </a:rPr>
                  <a:t>RJ-45</a:t>
                </a:r>
                <a:endParaRPr lang="zh-TW" altLang="en-US" sz="600" dirty="0">
                  <a:latin typeface="Arial" panose="020B0604020202020204" pitchFamily="34" charset="0"/>
                  <a:cs typeface="Arial" panose="020B0604020202020204" pitchFamily="34" charset="0"/>
                </a:endParaRPr>
              </a:p>
            </p:txBody>
          </p:sp>
          <p:cxnSp>
            <p:nvCxnSpPr>
              <p:cNvPr id="129" name="直線接點 128"/>
              <p:cNvCxnSpPr/>
              <p:nvPr/>
            </p:nvCxnSpPr>
            <p:spPr>
              <a:xfrm>
                <a:off x="3859042" y="1763285"/>
                <a:ext cx="288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30" name="文字方塊 129"/>
              <p:cNvSpPr txBox="1"/>
              <p:nvPr/>
            </p:nvSpPr>
            <p:spPr>
              <a:xfrm>
                <a:off x="4202832" y="1615302"/>
                <a:ext cx="636896" cy="301203"/>
              </a:xfrm>
              <a:prstGeom prst="rect">
                <a:avLst/>
              </a:prstGeom>
              <a:noFill/>
            </p:spPr>
            <p:txBody>
              <a:bodyPr wrap="square" rtlCol="0">
                <a:spAutoFit/>
              </a:bodyPr>
              <a:lstStyle/>
              <a:p>
                <a:r>
                  <a:rPr lang="en-US" altLang="zh-TW" sz="600" dirty="0" smtClean="0">
                    <a:latin typeface="Arial" panose="020B0604020202020204" pitchFamily="34" charset="0"/>
                    <a:cs typeface="Arial" panose="020B0604020202020204" pitchFamily="34" charset="0"/>
                  </a:rPr>
                  <a:t>HDMI</a:t>
                </a:r>
                <a:endParaRPr lang="zh-TW" altLang="en-US" sz="600" dirty="0">
                  <a:latin typeface="Arial" panose="020B0604020202020204" pitchFamily="34" charset="0"/>
                  <a:cs typeface="Arial" panose="020B0604020202020204" pitchFamily="34" charset="0"/>
                </a:endParaRPr>
              </a:p>
            </p:txBody>
          </p:sp>
          <p:cxnSp>
            <p:nvCxnSpPr>
              <p:cNvPr id="131" name="直線接點 130"/>
              <p:cNvCxnSpPr/>
              <p:nvPr/>
            </p:nvCxnSpPr>
            <p:spPr>
              <a:xfrm>
                <a:off x="4717893" y="1763285"/>
                <a:ext cx="288000" cy="0"/>
              </a:xfrm>
              <a:prstGeom prst="line">
                <a:avLst/>
              </a:prstGeom>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1927668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5400000">
            <a:off x="1928257" y="227669"/>
            <a:ext cx="245297" cy="24050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93463" y="361152"/>
            <a:ext cx="3162789" cy="907941"/>
          </a:xfrm>
          <a:prstGeom prst="rect">
            <a:avLst/>
          </a:prstGeom>
        </p:spPr>
        <p:txBody>
          <a:bodyPr wrap="square">
            <a:spAutoFit/>
          </a:bodyPr>
          <a:lstStyle/>
          <a:p>
            <a:pPr>
              <a:spcAft>
                <a:spcPts val="600"/>
              </a:spcAft>
              <a:defRPr/>
            </a:pPr>
            <a:r>
              <a:rPr lang="en-US" altLang="zh-TW" sz="2400" b="1" dirty="0">
                <a:solidFill>
                  <a:srgbClr val="0070C0"/>
                </a:solidFill>
                <a:latin typeface="Arial" pitchFamily="34" charset="0"/>
                <a:cs typeface="Arial" pitchFamily="34" charset="0"/>
              </a:rPr>
              <a:t>JEN-AI Hospital </a:t>
            </a:r>
            <a:endParaRPr lang="en-US" altLang="zh-TW" sz="2400" b="1" dirty="0" smtClean="0">
              <a:solidFill>
                <a:srgbClr val="0070C0"/>
              </a:solidFill>
              <a:latin typeface="Arial" pitchFamily="34" charset="0"/>
              <a:cs typeface="Arial" pitchFamily="34" charset="0"/>
            </a:endParaRPr>
          </a:p>
          <a:p>
            <a:pPr>
              <a:spcAft>
                <a:spcPts val="600"/>
              </a:spcAft>
              <a:defRPr/>
            </a:pPr>
            <a:r>
              <a:rPr lang="en-US" altLang="zh-TW" sz="2400" b="1" dirty="0" smtClean="0">
                <a:solidFill>
                  <a:srgbClr val="0070C0"/>
                </a:solidFill>
                <a:latin typeface="Arial" pitchFamily="34" charset="0"/>
                <a:cs typeface="Arial" pitchFamily="34" charset="0"/>
              </a:rPr>
              <a:t>Taiwan</a:t>
            </a:r>
          </a:p>
        </p:txBody>
      </p:sp>
      <p:sp>
        <p:nvSpPr>
          <p:cNvPr id="9" name="矩形 8"/>
          <p:cNvSpPr/>
          <p:nvPr/>
        </p:nvSpPr>
        <p:spPr>
          <a:xfrm>
            <a:off x="848405" y="1314296"/>
            <a:ext cx="2994347" cy="246221"/>
          </a:xfrm>
          <a:prstGeom prst="rect">
            <a:avLst/>
          </a:prstGeom>
        </p:spPr>
        <p:txBody>
          <a:bodyPr wrap="square">
            <a:spAutoFit/>
          </a:bodyPr>
          <a:lstStyle/>
          <a:p>
            <a:r>
              <a:rPr lang="en-US" altLang="zh-TW" sz="1000" dirty="0" smtClean="0">
                <a:solidFill>
                  <a:schemeClr val="bg1"/>
                </a:solidFill>
                <a:latin typeface="Arial" pitchFamily="34" charset="0"/>
                <a:cs typeface="Arial" pitchFamily="34" charset="0"/>
              </a:rPr>
              <a:t>Product: </a:t>
            </a:r>
            <a:r>
              <a:rPr lang="en-US" altLang="zh-TW" sz="1000" dirty="0">
                <a:solidFill>
                  <a:schemeClr val="bg1"/>
                </a:solidFill>
                <a:latin typeface="Arial" pitchFamily="34" charset="0"/>
                <a:cs typeface="Arial" pitchFamily="34" charset="0"/>
              </a:rPr>
              <a:t>VCA50P, VS-K20</a:t>
            </a:r>
            <a:endParaRPr lang="en-US" sz="1000" dirty="0">
              <a:solidFill>
                <a:schemeClr val="bg1"/>
              </a:solidFill>
              <a:latin typeface="Arial" pitchFamily="34" charset="0"/>
              <a:cs typeface="Arial" pitchFamily="34" charset="0"/>
            </a:endParaRPr>
          </a:p>
        </p:txBody>
      </p:sp>
      <p:sp>
        <p:nvSpPr>
          <p:cNvPr id="11" name="矩形 10"/>
          <p:cNvSpPr/>
          <p:nvPr/>
        </p:nvSpPr>
        <p:spPr>
          <a:xfrm rot="16200000">
            <a:off x="-555767" y="965300"/>
            <a:ext cx="1577627" cy="369332"/>
          </a:xfrm>
          <a:prstGeom prst="rect">
            <a:avLst/>
          </a:prstGeom>
        </p:spPr>
        <p:txBody>
          <a:bodyPr wrap="square">
            <a:spAutoFit/>
          </a:bodyPr>
          <a:lstStyle/>
          <a:p>
            <a:pPr algn="r">
              <a:defRPr/>
            </a:pPr>
            <a:r>
              <a:rPr lang="en-US" altLang="zh-TW" sz="900" b="1" dirty="0" smtClean="0">
                <a:solidFill>
                  <a:schemeClr val="bg1"/>
                </a:solidFill>
                <a:latin typeface="+mj-lt"/>
                <a:ea typeface="Arial Unicode MS" panose="020B0604020202020204" pitchFamily="34" charset="-120"/>
                <a:cs typeface="Arial Unicode MS" panose="020B0604020202020204" pitchFamily="34" charset="-120"/>
              </a:rPr>
              <a:t>Success Stories</a:t>
            </a:r>
            <a:endParaRPr lang="en-US" altLang="zh-TW" sz="900" b="1" dirty="0">
              <a:solidFill>
                <a:schemeClr val="bg1"/>
              </a:solidFill>
              <a:latin typeface="+mj-lt"/>
              <a:ea typeface="Arial Unicode MS" panose="020B0604020202020204" pitchFamily="34" charset="-120"/>
              <a:cs typeface="Arial Unicode MS" panose="020B0604020202020204" pitchFamily="34" charset="-120"/>
            </a:endParaRPr>
          </a:p>
          <a:p>
            <a:pPr algn="r">
              <a:defRPr/>
            </a:pPr>
            <a:r>
              <a:rPr lang="en-US" altLang="zh-TW" sz="900" dirty="0" smtClean="0">
                <a:solidFill>
                  <a:schemeClr val="bg1"/>
                </a:solidFill>
              </a:rPr>
              <a:t>Medical</a:t>
            </a:r>
            <a:endParaRPr lang="en-US" altLang="zh-TW" sz="900" dirty="0">
              <a:solidFill>
                <a:schemeClr val="bg1"/>
              </a:solidFill>
            </a:endParaRPr>
          </a:p>
        </p:txBody>
      </p:sp>
      <p:cxnSp>
        <p:nvCxnSpPr>
          <p:cNvPr id="6" name="直線接點 5"/>
          <p:cNvCxnSpPr/>
          <p:nvPr/>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圖片 22"/>
          <p:cNvPicPr>
            <a:picLocks noChangeAspect="1"/>
          </p:cNvPicPr>
          <p:nvPr/>
        </p:nvPicPr>
        <p:blipFill>
          <a:blip r:embed="rId2"/>
          <a:stretch>
            <a:fillRect/>
          </a:stretch>
        </p:blipFill>
        <p:spPr>
          <a:xfrm>
            <a:off x="4389469" y="940354"/>
            <a:ext cx="3150430" cy="1417693"/>
          </a:xfrm>
          <a:prstGeom prst="rect">
            <a:avLst/>
          </a:prstGeom>
        </p:spPr>
      </p:pic>
      <p:pic>
        <p:nvPicPr>
          <p:cNvPr id="24" name="圖片 23"/>
          <p:cNvPicPr>
            <a:picLocks noChangeAspect="1"/>
          </p:cNvPicPr>
          <p:nvPr/>
        </p:nvPicPr>
        <p:blipFill rotWithShape="1">
          <a:blip r:embed="rId3"/>
          <a:srcRect l="15317" r="33576"/>
          <a:stretch/>
        </p:blipFill>
        <p:spPr>
          <a:xfrm>
            <a:off x="7679073" y="478853"/>
            <a:ext cx="1048267" cy="923001"/>
          </a:xfrm>
          <a:prstGeom prst="rect">
            <a:avLst/>
          </a:prstGeom>
        </p:spPr>
      </p:pic>
      <p:pic>
        <p:nvPicPr>
          <p:cNvPr id="25" name="圖片 24"/>
          <p:cNvPicPr>
            <a:picLocks noChangeAspect="1"/>
          </p:cNvPicPr>
          <p:nvPr/>
        </p:nvPicPr>
        <p:blipFill>
          <a:blip r:embed="rId4"/>
          <a:stretch>
            <a:fillRect/>
          </a:stretch>
        </p:blipFill>
        <p:spPr>
          <a:xfrm>
            <a:off x="760127" y="3180551"/>
            <a:ext cx="3384376" cy="1522969"/>
          </a:xfrm>
          <a:prstGeom prst="rect">
            <a:avLst/>
          </a:prstGeom>
        </p:spPr>
      </p:pic>
      <p:pic>
        <p:nvPicPr>
          <p:cNvPr id="26" name="圖片 25"/>
          <p:cNvPicPr>
            <a:picLocks noChangeAspect="1"/>
          </p:cNvPicPr>
          <p:nvPr/>
        </p:nvPicPr>
        <p:blipFill rotWithShape="1">
          <a:blip r:embed="rId5"/>
          <a:srcRect l="18541" r="27422"/>
          <a:stretch/>
        </p:blipFill>
        <p:spPr>
          <a:xfrm>
            <a:off x="7679073" y="1477279"/>
            <a:ext cx="1048267" cy="872965"/>
          </a:xfrm>
          <a:prstGeom prst="rect">
            <a:avLst/>
          </a:prstGeom>
        </p:spPr>
      </p:pic>
      <p:pic>
        <p:nvPicPr>
          <p:cNvPr id="27" name="Picture 4" descr="仁愛醫療財團法人全球資訊網"/>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6974" y="815122"/>
            <a:ext cx="803587" cy="80358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群組 13"/>
          <p:cNvGrpSpPr/>
          <p:nvPr/>
        </p:nvGrpSpPr>
        <p:grpSpPr>
          <a:xfrm>
            <a:off x="4408708" y="2549969"/>
            <a:ext cx="3424055" cy="2153551"/>
            <a:chOff x="2051720" y="1275607"/>
            <a:chExt cx="4824537" cy="3034380"/>
          </a:xfrm>
        </p:grpSpPr>
        <p:sp>
          <p:nvSpPr>
            <p:cNvPr id="38" name="圓角矩形 37"/>
            <p:cNvSpPr/>
            <p:nvPr/>
          </p:nvSpPr>
          <p:spPr>
            <a:xfrm>
              <a:off x="2051720" y="1275607"/>
              <a:ext cx="4824537" cy="3024335"/>
            </a:xfrm>
            <a:prstGeom prst="roundRect">
              <a:avLst>
                <a:gd name="adj" fmla="val 6405"/>
              </a:avLst>
            </a:prstGeom>
            <a:solidFill>
              <a:srgbClr val="FF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00"/>
            </a:p>
          </p:txBody>
        </p:sp>
        <p:grpSp>
          <p:nvGrpSpPr>
            <p:cNvPr id="15" name="群組 14"/>
            <p:cNvGrpSpPr/>
            <p:nvPr/>
          </p:nvGrpSpPr>
          <p:grpSpPr>
            <a:xfrm rot="5400000">
              <a:off x="3177945" y="2321255"/>
              <a:ext cx="558161" cy="288032"/>
              <a:chOff x="2483768" y="915566"/>
              <a:chExt cx="720080" cy="288032"/>
            </a:xfrm>
          </p:grpSpPr>
          <p:cxnSp>
            <p:nvCxnSpPr>
              <p:cNvPr id="64" name="直線單箭頭接點 63"/>
              <p:cNvCxnSpPr>
                <a:stCxn id="65" idx="1"/>
                <a:endCxn id="65" idx="3"/>
              </p:cNvCxnSpPr>
              <p:nvPr/>
            </p:nvCxnSpPr>
            <p:spPr>
              <a:xfrm>
                <a:off x="2483768" y="1059582"/>
                <a:ext cx="720080" cy="0"/>
              </a:xfrm>
              <a:prstGeom prst="straightConnector1">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sp>
            <p:nvSpPr>
              <p:cNvPr id="65" name="矩形 64"/>
              <p:cNvSpPr/>
              <p:nvPr/>
            </p:nvSpPr>
            <p:spPr>
              <a:xfrm>
                <a:off x="2483768" y="915566"/>
                <a:ext cx="720080" cy="28803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00"/>
              </a:p>
            </p:txBody>
          </p:sp>
        </p:grpSp>
        <p:sp>
          <p:nvSpPr>
            <p:cNvPr id="16" name="矩形 15"/>
            <p:cNvSpPr/>
            <p:nvPr/>
          </p:nvSpPr>
          <p:spPr>
            <a:xfrm>
              <a:off x="3775781" y="2906451"/>
              <a:ext cx="1054087" cy="343342"/>
            </a:xfrm>
            <a:prstGeom prst="rect">
              <a:avLst/>
            </a:prstGeom>
          </p:spPr>
          <p:txBody>
            <a:bodyPr wrap="none">
              <a:spAutoFit/>
            </a:bodyPr>
            <a:lstStyle/>
            <a:p>
              <a:r>
                <a:rPr lang="en-US" altLang="zh-TW" sz="500" dirty="0" smtClean="0">
                  <a:solidFill>
                    <a:schemeClr val="tx1"/>
                  </a:solidFill>
                  <a:latin typeface="Calibri" panose="020F0502020204030204" pitchFamily="34" charset="0"/>
                  <a:cs typeface="Calibri" panose="020F0502020204030204" pitchFamily="34" charset="0"/>
                </a:rPr>
                <a:t>HDMI Matrix</a:t>
              </a:r>
              <a:endParaRPr lang="zh-TW" altLang="en-US" sz="500" dirty="0">
                <a:solidFill>
                  <a:schemeClr val="tx1"/>
                </a:solidFill>
                <a:latin typeface="Calibri" panose="020F0502020204030204" pitchFamily="34" charset="0"/>
                <a:cs typeface="Calibri" panose="020F0502020204030204" pitchFamily="34" charset="0"/>
              </a:endParaRPr>
            </a:p>
          </p:txBody>
        </p:sp>
        <p:pic>
          <p:nvPicPr>
            <p:cNvPr id="18" name="圖片 17"/>
            <p:cNvPicPr>
              <a:picLocks noChangeAspect="1"/>
            </p:cNvPicPr>
            <p:nvPr/>
          </p:nvPicPr>
          <p:blipFill>
            <a:blip r:embed="rId7"/>
            <a:stretch>
              <a:fillRect/>
            </a:stretch>
          </p:blipFill>
          <p:spPr>
            <a:xfrm>
              <a:off x="3215925" y="2744351"/>
              <a:ext cx="1468715" cy="201193"/>
            </a:xfrm>
            <a:prstGeom prst="rect">
              <a:avLst/>
            </a:prstGeom>
            <a:effectLst>
              <a:outerShdw blurRad="50800" dist="38100" dir="2700000" algn="tl" rotWithShape="0">
                <a:prstClr val="black">
                  <a:alpha val="40000"/>
                </a:prstClr>
              </a:outerShdw>
            </a:effectLst>
          </p:spPr>
        </p:pic>
        <p:grpSp>
          <p:nvGrpSpPr>
            <p:cNvPr id="19" name="群組 18"/>
            <p:cNvGrpSpPr/>
            <p:nvPr/>
          </p:nvGrpSpPr>
          <p:grpSpPr>
            <a:xfrm rot="5400000">
              <a:off x="4156176" y="2318408"/>
              <a:ext cx="558161" cy="288032"/>
              <a:chOff x="2483768" y="915566"/>
              <a:chExt cx="720080" cy="288032"/>
            </a:xfrm>
          </p:grpSpPr>
          <p:cxnSp>
            <p:nvCxnSpPr>
              <p:cNvPr id="62" name="直線單箭頭接點 61"/>
              <p:cNvCxnSpPr>
                <a:stCxn id="63" idx="1"/>
                <a:endCxn id="63" idx="3"/>
              </p:cNvCxnSpPr>
              <p:nvPr/>
            </p:nvCxnSpPr>
            <p:spPr>
              <a:xfrm>
                <a:off x="2483768" y="1059582"/>
                <a:ext cx="720080" cy="0"/>
              </a:xfrm>
              <a:prstGeom prst="straightConnector1">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sp>
            <p:nvSpPr>
              <p:cNvPr id="63" name="矩形 62"/>
              <p:cNvSpPr/>
              <p:nvPr/>
            </p:nvSpPr>
            <p:spPr>
              <a:xfrm>
                <a:off x="2483768" y="915566"/>
                <a:ext cx="720080" cy="28803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00"/>
              </a:p>
            </p:txBody>
          </p:sp>
        </p:grpSp>
        <p:pic>
          <p:nvPicPr>
            <p:cNvPr id="20" name="圖片 19"/>
            <p:cNvPicPr>
              <a:picLocks noChangeAspect="1"/>
            </p:cNvPicPr>
            <p:nvPr/>
          </p:nvPicPr>
          <p:blipFill>
            <a:blip r:embed="rId8"/>
            <a:stretch>
              <a:fillRect/>
            </a:stretch>
          </p:blipFill>
          <p:spPr>
            <a:xfrm flipH="1">
              <a:off x="3247665" y="3498504"/>
              <a:ext cx="862603" cy="528644"/>
            </a:xfrm>
            <a:prstGeom prst="rect">
              <a:avLst/>
            </a:prstGeom>
            <a:effectLst>
              <a:outerShdw blurRad="50800" dist="38100" dir="2700000" algn="tl" rotWithShape="0">
                <a:prstClr val="black">
                  <a:alpha val="40000"/>
                </a:prstClr>
              </a:outerShdw>
            </a:effectLst>
          </p:spPr>
        </p:pic>
        <p:grpSp>
          <p:nvGrpSpPr>
            <p:cNvPr id="21" name="群組 20"/>
            <p:cNvGrpSpPr/>
            <p:nvPr/>
          </p:nvGrpSpPr>
          <p:grpSpPr>
            <a:xfrm rot="16200000">
              <a:off x="3469380" y="3086705"/>
              <a:ext cx="512272" cy="288032"/>
              <a:chOff x="2483768" y="915566"/>
              <a:chExt cx="720080" cy="288032"/>
            </a:xfrm>
          </p:grpSpPr>
          <p:cxnSp>
            <p:nvCxnSpPr>
              <p:cNvPr id="60" name="直線單箭頭接點 59"/>
              <p:cNvCxnSpPr>
                <a:stCxn id="61" idx="1"/>
                <a:endCxn id="61" idx="3"/>
              </p:cNvCxnSpPr>
              <p:nvPr/>
            </p:nvCxnSpPr>
            <p:spPr>
              <a:xfrm>
                <a:off x="2483768" y="1059582"/>
                <a:ext cx="720080" cy="0"/>
              </a:xfrm>
              <a:prstGeom prst="straightConnector1">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sp>
            <p:nvSpPr>
              <p:cNvPr id="61" name="矩形 60"/>
              <p:cNvSpPr/>
              <p:nvPr/>
            </p:nvSpPr>
            <p:spPr>
              <a:xfrm>
                <a:off x="2483768" y="915566"/>
                <a:ext cx="720080" cy="28803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00"/>
              </a:p>
            </p:txBody>
          </p:sp>
        </p:grpSp>
        <p:sp>
          <p:nvSpPr>
            <p:cNvPr id="28" name="矩形 27"/>
            <p:cNvSpPr/>
            <p:nvPr/>
          </p:nvSpPr>
          <p:spPr>
            <a:xfrm>
              <a:off x="3262191" y="3964493"/>
              <a:ext cx="898022" cy="343342"/>
            </a:xfrm>
            <a:prstGeom prst="rect">
              <a:avLst/>
            </a:prstGeom>
          </p:spPr>
          <p:txBody>
            <a:bodyPr wrap="none">
              <a:spAutoFit/>
            </a:bodyPr>
            <a:lstStyle/>
            <a:p>
              <a:r>
                <a:rPr lang="en-US" altLang="zh-TW" sz="500" dirty="0" smtClean="0">
                  <a:solidFill>
                    <a:schemeClr val="tx1"/>
                  </a:solidFill>
                  <a:latin typeface="Calibri" panose="020F0502020204030204" pitchFamily="34" charset="0"/>
                  <a:cs typeface="Calibri" panose="020F0502020204030204" pitchFamily="34" charset="0"/>
                </a:rPr>
                <a:t>Notebook</a:t>
              </a:r>
              <a:endParaRPr lang="zh-TW" altLang="en-US" sz="500" dirty="0">
                <a:solidFill>
                  <a:schemeClr val="tx1"/>
                </a:solidFill>
                <a:latin typeface="Calibri" panose="020F0502020204030204" pitchFamily="34" charset="0"/>
                <a:cs typeface="Calibri" panose="020F0502020204030204" pitchFamily="34" charset="0"/>
              </a:endParaRPr>
            </a:p>
          </p:txBody>
        </p:sp>
        <p:sp>
          <p:nvSpPr>
            <p:cNvPr id="29" name="矩形 28"/>
            <p:cNvSpPr/>
            <p:nvPr/>
          </p:nvSpPr>
          <p:spPr>
            <a:xfrm>
              <a:off x="5372786" y="2240199"/>
              <a:ext cx="1024825" cy="343342"/>
            </a:xfrm>
            <a:prstGeom prst="rect">
              <a:avLst/>
            </a:prstGeom>
          </p:spPr>
          <p:txBody>
            <a:bodyPr wrap="none">
              <a:spAutoFit/>
            </a:bodyPr>
            <a:lstStyle/>
            <a:p>
              <a:r>
                <a:rPr lang="en-US" altLang="zh-TW" sz="500" dirty="0" smtClean="0">
                  <a:solidFill>
                    <a:schemeClr val="tx1"/>
                  </a:solidFill>
                  <a:latin typeface="Calibri" panose="020F0502020204030204" pitchFamily="34" charset="0"/>
                  <a:cs typeface="Calibri" panose="020F0502020204030204" pitchFamily="34" charset="0"/>
                </a:rPr>
                <a:t>Projector *3</a:t>
              </a:r>
              <a:endParaRPr lang="zh-TW" altLang="en-US" sz="500" dirty="0">
                <a:solidFill>
                  <a:schemeClr val="tx1"/>
                </a:solidFill>
                <a:latin typeface="Calibri" panose="020F0502020204030204" pitchFamily="34" charset="0"/>
                <a:cs typeface="Calibri" panose="020F0502020204030204" pitchFamily="34" charset="0"/>
              </a:endParaRPr>
            </a:p>
          </p:txBody>
        </p:sp>
        <p:grpSp>
          <p:nvGrpSpPr>
            <p:cNvPr id="30" name="群組 29"/>
            <p:cNvGrpSpPr/>
            <p:nvPr/>
          </p:nvGrpSpPr>
          <p:grpSpPr>
            <a:xfrm>
              <a:off x="5302077" y="1394102"/>
              <a:ext cx="1350123" cy="933007"/>
              <a:chOff x="5475040" y="2442647"/>
              <a:chExt cx="1569248" cy="1014959"/>
            </a:xfrm>
          </p:grpSpPr>
          <p:pic>
            <p:nvPicPr>
              <p:cNvPr id="57" name="圖片 56"/>
              <p:cNvPicPr>
                <a:picLocks noChangeAspect="1"/>
              </p:cNvPicPr>
              <p:nvPr/>
            </p:nvPicPr>
            <p:blipFill>
              <a:blip r:embed="rId9"/>
              <a:stretch>
                <a:fillRect/>
              </a:stretch>
            </p:blipFill>
            <p:spPr>
              <a:xfrm flipH="1">
                <a:off x="6075120" y="2956415"/>
                <a:ext cx="969168" cy="501191"/>
              </a:xfrm>
              <a:prstGeom prst="rect">
                <a:avLst/>
              </a:prstGeom>
              <a:effectLst>
                <a:outerShdw blurRad="50800" dist="38100" dir="2700000" algn="tl" rotWithShape="0">
                  <a:prstClr val="black">
                    <a:alpha val="40000"/>
                  </a:prstClr>
                </a:outerShdw>
              </a:effectLst>
            </p:spPr>
          </p:pic>
          <p:pic>
            <p:nvPicPr>
              <p:cNvPr id="58" name="圖片 57"/>
              <p:cNvPicPr>
                <a:picLocks noChangeAspect="1"/>
              </p:cNvPicPr>
              <p:nvPr/>
            </p:nvPicPr>
            <p:blipFill>
              <a:blip r:embed="rId9"/>
              <a:stretch>
                <a:fillRect/>
              </a:stretch>
            </p:blipFill>
            <p:spPr>
              <a:xfrm flipH="1">
                <a:off x="5769737" y="2704163"/>
                <a:ext cx="969168" cy="501191"/>
              </a:xfrm>
              <a:prstGeom prst="rect">
                <a:avLst/>
              </a:prstGeom>
              <a:effectLst>
                <a:outerShdw blurRad="50800" dist="38100" dir="2700000" algn="tl" rotWithShape="0">
                  <a:prstClr val="black">
                    <a:alpha val="40000"/>
                  </a:prstClr>
                </a:outerShdw>
              </a:effectLst>
            </p:spPr>
          </p:pic>
          <p:pic>
            <p:nvPicPr>
              <p:cNvPr id="59" name="圖片 58"/>
              <p:cNvPicPr>
                <a:picLocks noChangeAspect="1"/>
              </p:cNvPicPr>
              <p:nvPr/>
            </p:nvPicPr>
            <p:blipFill>
              <a:blip r:embed="rId9"/>
              <a:stretch>
                <a:fillRect/>
              </a:stretch>
            </p:blipFill>
            <p:spPr>
              <a:xfrm flipH="1">
                <a:off x="5475040" y="2442647"/>
                <a:ext cx="969168" cy="501191"/>
              </a:xfrm>
              <a:prstGeom prst="rect">
                <a:avLst/>
              </a:prstGeom>
              <a:effectLst>
                <a:outerShdw blurRad="50800" dist="38100" dir="2700000" algn="tl" rotWithShape="0">
                  <a:prstClr val="black">
                    <a:alpha val="40000"/>
                  </a:prstClr>
                </a:outerShdw>
              </a:effectLst>
            </p:spPr>
          </p:pic>
        </p:grpSp>
        <p:cxnSp>
          <p:nvCxnSpPr>
            <p:cNvPr id="31" name="肘形接點 30"/>
            <p:cNvCxnSpPr>
              <a:stCxn id="44" idx="0"/>
              <a:endCxn id="43" idx="3"/>
            </p:cNvCxnSpPr>
            <p:nvPr/>
          </p:nvCxnSpPr>
          <p:spPr>
            <a:xfrm rot="5400000" flipH="1" flipV="1">
              <a:off x="2062402" y="2412743"/>
              <a:ext cx="1720143" cy="546686"/>
            </a:xfrm>
            <a:prstGeom prst="bentConnector2">
              <a:avLst/>
            </a:prstGeom>
            <a:ln>
              <a:solidFill>
                <a:srgbClr val="00B050"/>
              </a:solidFill>
              <a:tailEnd type="triangle"/>
            </a:ln>
          </p:spPr>
          <p:style>
            <a:lnRef idx="2">
              <a:schemeClr val="accent3"/>
            </a:lnRef>
            <a:fillRef idx="0">
              <a:schemeClr val="accent3"/>
            </a:fillRef>
            <a:effectRef idx="1">
              <a:schemeClr val="accent3"/>
            </a:effectRef>
            <a:fontRef idx="minor">
              <a:schemeClr val="tx1"/>
            </a:fontRef>
          </p:style>
        </p:cxnSp>
        <p:cxnSp>
          <p:nvCxnSpPr>
            <p:cNvPr id="32" name="直線單箭頭接點 31"/>
            <p:cNvCxnSpPr>
              <a:stCxn id="43" idx="1"/>
              <a:endCxn id="41" idx="3"/>
            </p:cNvCxnSpPr>
            <p:nvPr/>
          </p:nvCxnSpPr>
          <p:spPr>
            <a:xfrm>
              <a:off x="3746303" y="1826014"/>
              <a:ext cx="442443" cy="1172"/>
            </a:xfrm>
            <a:prstGeom prst="straightConnector1">
              <a:avLst/>
            </a:prstGeom>
            <a:ln>
              <a:solidFill>
                <a:srgbClr val="00B050"/>
              </a:solidFill>
              <a:tailEnd type="triangle"/>
            </a:ln>
          </p:spPr>
          <p:style>
            <a:lnRef idx="2">
              <a:schemeClr val="accent3"/>
            </a:lnRef>
            <a:fillRef idx="0">
              <a:schemeClr val="accent3"/>
            </a:fillRef>
            <a:effectRef idx="1">
              <a:schemeClr val="accent3"/>
            </a:effectRef>
            <a:fontRef idx="minor">
              <a:schemeClr val="tx1"/>
            </a:fontRef>
          </p:style>
        </p:cxnSp>
        <p:grpSp>
          <p:nvGrpSpPr>
            <p:cNvPr id="33" name="群組 32"/>
            <p:cNvGrpSpPr/>
            <p:nvPr/>
          </p:nvGrpSpPr>
          <p:grpSpPr>
            <a:xfrm>
              <a:off x="3126061" y="2733783"/>
              <a:ext cx="1591893" cy="180000"/>
              <a:chOff x="3204269" y="1610327"/>
              <a:chExt cx="1591893" cy="338374"/>
            </a:xfrm>
          </p:grpSpPr>
          <p:grpSp>
            <p:nvGrpSpPr>
              <p:cNvPr id="51" name="群組 50"/>
              <p:cNvGrpSpPr/>
              <p:nvPr/>
            </p:nvGrpSpPr>
            <p:grpSpPr>
              <a:xfrm>
                <a:off x="3204269" y="1610327"/>
                <a:ext cx="1591893" cy="169334"/>
                <a:chOff x="4211960" y="987574"/>
                <a:chExt cx="1440160" cy="169334"/>
              </a:xfrm>
            </p:grpSpPr>
            <p:sp>
              <p:nvSpPr>
                <p:cNvPr id="55" name="矩形 54"/>
                <p:cNvSpPr/>
                <p:nvPr/>
              </p:nvSpPr>
              <p:spPr>
                <a:xfrm>
                  <a:off x="4211960" y="98757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00"/>
                </a:p>
              </p:txBody>
            </p:sp>
            <p:sp>
              <p:nvSpPr>
                <p:cNvPr id="56" name="矩形 55"/>
                <p:cNvSpPr/>
                <p:nvPr/>
              </p:nvSpPr>
              <p:spPr>
                <a:xfrm>
                  <a:off x="4211960" y="107266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00"/>
                </a:p>
              </p:txBody>
            </p:sp>
          </p:grpSp>
          <p:grpSp>
            <p:nvGrpSpPr>
              <p:cNvPr id="52" name="群組 51"/>
              <p:cNvGrpSpPr/>
              <p:nvPr/>
            </p:nvGrpSpPr>
            <p:grpSpPr>
              <a:xfrm>
                <a:off x="3204269" y="1779367"/>
                <a:ext cx="1591893" cy="169334"/>
                <a:chOff x="4211960" y="987574"/>
                <a:chExt cx="1440160" cy="169334"/>
              </a:xfrm>
            </p:grpSpPr>
            <p:sp>
              <p:nvSpPr>
                <p:cNvPr id="53" name="矩形 52"/>
                <p:cNvSpPr/>
                <p:nvPr/>
              </p:nvSpPr>
              <p:spPr>
                <a:xfrm>
                  <a:off x="4211960" y="98757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00"/>
                </a:p>
              </p:txBody>
            </p:sp>
            <p:sp>
              <p:nvSpPr>
                <p:cNvPr id="54" name="矩形 53"/>
                <p:cNvSpPr/>
                <p:nvPr/>
              </p:nvSpPr>
              <p:spPr>
                <a:xfrm>
                  <a:off x="4211960" y="1072664"/>
                  <a:ext cx="1440160" cy="84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00"/>
                </a:p>
              </p:txBody>
            </p:sp>
          </p:grpSp>
        </p:grpSp>
        <p:cxnSp>
          <p:nvCxnSpPr>
            <p:cNvPr id="34" name="肘形接點 33"/>
            <p:cNvCxnSpPr>
              <a:stCxn id="56" idx="3"/>
              <a:endCxn id="57" idx="3"/>
            </p:cNvCxnSpPr>
            <p:nvPr/>
          </p:nvCxnSpPr>
          <p:spPr>
            <a:xfrm flipV="1">
              <a:off x="4717954" y="2096748"/>
              <a:ext cx="1100410" cy="704706"/>
            </a:xfrm>
            <a:prstGeom prst="bentConnector3">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pic>
          <p:nvPicPr>
            <p:cNvPr id="35" name="圖片 34"/>
            <p:cNvPicPr>
              <a:picLocks noChangeAspect="1"/>
            </p:cNvPicPr>
            <p:nvPr/>
          </p:nvPicPr>
          <p:blipFill>
            <a:blip r:embed="rId10"/>
            <a:stretch>
              <a:fillRect/>
            </a:stretch>
          </p:blipFill>
          <p:spPr>
            <a:xfrm flipH="1">
              <a:off x="4587709" y="3462287"/>
              <a:ext cx="690772" cy="596111"/>
            </a:xfrm>
            <a:prstGeom prst="rect">
              <a:avLst/>
            </a:prstGeom>
          </p:spPr>
        </p:pic>
        <p:cxnSp>
          <p:nvCxnSpPr>
            <p:cNvPr id="36" name="肘形接點 35"/>
            <p:cNvCxnSpPr>
              <a:stCxn id="54" idx="3"/>
              <a:endCxn id="35" idx="0"/>
            </p:cNvCxnSpPr>
            <p:nvPr/>
          </p:nvCxnSpPr>
          <p:spPr>
            <a:xfrm>
              <a:off x="4717954" y="2891376"/>
              <a:ext cx="215141" cy="570911"/>
            </a:xfrm>
            <a:prstGeom prst="bentConnector2">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sp>
          <p:nvSpPr>
            <p:cNvPr id="37" name="矩形 36"/>
            <p:cNvSpPr/>
            <p:nvPr/>
          </p:nvSpPr>
          <p:spPr>
            <a:xfrm>
              <a:off x="4563970" y="3963004"/>
              <a:ext cx="893447" cy="343342"/>
            </a:xfrm>
            <a:prstGeom prst="rect">
              <a:avLst/>
            </a:prstGeom>
          </p:spPr>
          <p:txBody>
            <a:bodyPr wrap="square">
              <a:spAutoFit/>
            </a:bodyPr>
            <a:lstStyle/>
            <a:p>
              <a:r>
                <a:rPr lang="en-US" altLang="zh-TW" sz="500" dirty="0" smtClean="0">
                  <a:solidFill>
                    <a:schemeClr val="tx1"/>
                  </a:solidFill>
                  <a:latin typeface="Calibri" panose="020F0502020204030204" pitchFamily="34" charset="0"/>
                  <a:cs typeface="Calibri" panose="020F0502020204030204" pitchFamily="34" charset="0"/>
                </a:rPr>
                <a:t>Monitor</a:t>
              </a:r>
              <a:endParaRPr lang="zh-TW" altLang="en-US" sz="500" dirty="0">
                <a:solidFill>
                  <a:schemeClr val="tx1"/>
                </a:solidFill>
                <a:latin typeface="Calibri" panose="020F0502020204030204" pitchFamily="34" charset="0"/>
                <a:cs typeface="Calibri" panose="020F0502020204030204" pitchFamily="34" charset="0"/>
              </a:endParaRPr>
            </a:p>
          </p:txBody>
        </p:sp>
        <p:grpSp>
          <p:nvGrpSpPr>
            <p:cNvPr id="39" name="群組 38"/>
            <p:cNvGrpSpPr/>
            <p:nvPr/>
          </p:nvGrpSpPr>
          <p:grpSpPr>
            <a:xfrm>
              <a:off x="5521011" y="2927499"/>
              <a:ext cx="903059" cy="538974"/>
              <a:chOff x="5926589" y="2893527"/>
              <a:chExt cx="903059" cy="538974"/>
            </a:xfrm>
          </p:grpSpPr>
          <p:sp>
            <p:nvSpPr>
              <p:cNvPr id="46" name="矩形 45"/>
              <p:cNvSpPr/>
              <p:nvPr/>
            </p:nvSpPr>
            <p:spPr>
              <a:xfrm>
                <a:off x="5951989" y="2893527"/>
                <a:ext cx="877659" cy="538974"/>
              </a:xfrm>
              <a:prstGeom prst="rect">
                <a:avLst/>
              </a:prstGeom>
              <a:solidFill>
                <a:schemeClr val="bg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100">
                  <a:latin typeface="Arial" panose="020B0604020202020204" pitchFamily="34" charset="0"/>
                  <a:cs typeface="Arial" panose="020B0604020202020204" pitchFamily="34" charset="0"/>
                </a:endParaRPr>
              </a:p>
            </p:txBody>
          </p:sp>
          <p:sp>
            <p:nvSpPr>
              <p:cNvPr id="47" name="文字方塊 46"/>
              <p:cNvSpPr txBox="1"/>
              <p:nvPr/>
            </p:nvSpPr>
            <p:spPr>
              <a:xfrm>
                <a:off x="5927102" y="3186279"/>
                <a:ext cx="636382" cy="218491"/>
              </a:xfrm>
              <a:prstGeom prst="rect">
                <a:avLst/>
              </a:prstGeom>
              <a:noFill/>
            </p:spPr>
            <p:txBody>
              <a:bodyPr wrap="square" rtlCol="0">
                <a:spAutoFit/>
              </a:bodyPr>
              <a:lstStyle/>
              <a:p>
                <a:r>
                  <a:rPr lang="en-US" altLang="zh-TW" sz="100" dirty="0" smtClean="0">
                    <a:latin typeface="Arial" panose="020B0604020202020204" pitchFamily="34" charset="0"/>
                    <a:cs typeface="Arial" panose="020B0604020202020204" pitchFamily="34" charset="0"/>
                  </a:rPr>
                  <a:t>Control</a:t>
                </a:r>
                <a:endParaRPr lang="zh-TW" altLang="en-US" sz="100" dirty="0">
                  <a:latin typeface="Arial" panose="020B0604020202020204" pitchFamily="34" charset="0"/>
                  <a:cs typeface="Arial" panose="020B0604020202020204" pitchFamily="34" charset="0"/>
                </a:endParaRPr>
              </a:p>
            </p:txBody>
          </p:sp>
          <p:cxnSp>
            <p:nvCxnSpPr>
              <p:cNvPr id="48" name="直線接點 47"/>
              <p:cNvCxnSpPr/>
              <p:nvPr/>
            </p:nvCxnSpPr>
            <p:spPr>
              <a:xfrm>
                <a:off x="6444208" y="3291830"/>
                <a:ext cx="288000" cy="0"/>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
            <p:nvSpPr>
              <p:cNvPr id="49" name="文字方塊 48"/>
              <p:cNvSpPr txBox="1"/>
              <p:nvPr/>
            </p:nvSpPr>
            <p:spPr>
              <a:xfrm>
                <a:off x="5926589" y="2918966"/>
                <a:ext cx="636895" cy="218491"/>
              </a:xfrm>
              <a:prstGeom prst="rect">
                <a:avLst/>
              </a:prstGeom>
              <a:noFill/>
            </p:spPr>
            <p:txBody>
              <a:bodyPr wrap="square" rtlCol="0">
                <a:spAutoFit/>
              </a:bodyPr>
              <a:lstStyle/>
              <a:p>
                <a:r>
                  <a:rPr lang="en-US" altLang="zh-TW" sz="100" dirty="0" smtClean="0">
                    <a:latin typeface="Arial" panose="020B0604020202020204" pitchFamily="34" charset="0"/>
                    <a:cs typeface="Arial" panose="020B0604020202020204" pitchFamily="34" charset="0"/>
                  </a:rPr>
                  <a:t>HDMI</a:t>
                </a:r>
                <a:endParaRPr lang="zh-TW" altLang="en-US" sz="100" dirty="0">
                  <a:latin typeface="Arial" panose="020B0604020202020204" pitchFamily="34" charset="0"/>
                  <a:cs typeface="Arial" panose="020B0604020202020204" pitchFamily="34" charset="0"/>
                </a:endParaRPr>
              </a:p>
            </p:txBody>
          </p:sp>
          <p:cxnSp>
            <p:nvCxnSpPr>
              <p:cNvPr id="50" name="直線接點 49"/>
              <p:cNvCxnSpPr/>
              <p:nvPr/>
            </p:nvCxnSpPr>
            <p:spPr>
              <a:xfrm>
                <a:off x="6447333" y="3034716"/>
                <a:ext cx="288000" cy="0"/>
              </a:xfrm>
              <a:prstGeom prst="line">
                <a:avLst/>
              </a:prstGeom>
              <a:ln>
                <a:solidFill>
                  <a:srgbClr val="0000FF"/>
                </a:solidFill>
              </a:ln>
            </p:spPr>
            <p:style>
              <a:lnRef idx="2">
                <a:schemeClr val="dk1"/>
              </a:lnRef>
              <a:fillRef idx="0">
                <a:schemeClr val="dk1"/>
              </a:fillRef>
              <a:effectRef idx="1">
                <a:schemeClr val="dk1"/>
              </a:effectRef>
              <a:fontRef idx="minor">
                <a:schemeClr val="tx1"/>
              </a:fontRef>
            </p:style>
          </p:cxnSp>
        </p:grpSp>
        <p:sp>
          <p:nvSpPr>
            <p:cNvPr id="40" name="矩形 39"/>
            <p:cNvSpPr/>
            <p:nvPr/>
          </p:nvSpPr>
          <p:spPr>
            <a:xfrm>
              <a:off x="3420272" y="2086312"/>
              <a:ext cx="917530" cy="343342"/>
            </a:xfrm>
            <a:prstGeom prst="rect">
              <a:avLst/>
            </a:prstGeom>
          </p:spPr>
          <p:txBody>
            <a:bodyPr wrap="none">
              <a:spAutoFit/>
            </a:bodyPr>
            <a:lstStyle/>
            <a:p>
              <a:r>
                <a:rPr lang="en-US" altLang="zh-TW" sz="500" dirty="0">
                  <a:cs typeface="Calibri" panose="020F0502020204030204" pitchFamily="34" charset="0"/>
                </a:rPr>
                <a:t>VC-A50P</a:t>
              </a:r>
              <a:endParaRPr lang="zh-TW" altLang="en-US" sz="500" dirty="0">
                <a:cs typeface="Calibri" panose="020F0502020204030204" pitchFamily="34" charset="0"/>
              </a:endParaRPr>
            </a:p>
          </p:txBody>
        </p:sp>
        <p:pic>
          <p:nvPicPr>
            <p:cNvPr id="41" name="圖片 40"/>
            <p:cNvPicPr>
              <a:picLocks noChangeAspect="1"/>
            </p:cNvPicPr>
            <p:nvPr/>
          </p:nvPicPr>
          <p:blipFill>
            <a:blip r:embed="rId11"/>
            <a:stretch>
              <a:fillRect/>
            </a:stretch>
          </p:blipFill>
          <p:spPr>
            <a:xfrm flipH="1">
              <a:off x="4188746" y="1513020"/>
              <a:ext cx="550487" cy="628332"/>
            </a:xfrm>
            <a:prstGeom prst="rect">
              <a:avLst/>
            </a:prstGeom>
            <a:effectLst>
              <a:outerShdw blurRad="50800" dist="38100" dir="2700000" algn="tl" rotWithShape="0">
                <a:prstClr val="black">
                  <a:alpha val="40000"/>
                </a:prstClr>
              </a:outerShdw>
            </a:effectLst>
          </p:spPr>
        </p:pic>
        <p:sp>
          <p:nvSpPr>
            <p:cNvPr id="42" name="矩形 41"/>
            <p:cNvSpPr/>
            <p:nvPr/>
          </p:nvSpPr>
          <p:spPr>
            <a:xfrm>
              <a:off x="4391955" y="2090985"/>
              <a:ext cx="917530" cy="343342"/>
            </a:xfrm>
            <a:prstGeom prst="rect">
              <a:avLst/>
            </a:prstGeom>
          </p:spPr>
          <p:txBody>
            <a:bodyPr wrap="none">
              <a:spAutoFit/>
            </a:bodyPr>
            <a:lstStyle/>
            <a:p>
              <a:r>
                <a:rPr lang="en-US" altLang="zh-TW" sz="500" dirty="0">
                  <a:cs typeface="Calibri" panose="020F0502020204030204" pitchFamily="34" charset="0"/>
                </a:rPr>
                <a:t>VC-A50P</a:t>
              </a:r>
              <a:endParaRPr lang="zh-TW" altLang="en-US" sz="500" dirty="0">
                <a:solidFill>
                  <a:schemeClr val="tx1"/>
                </a:solidFill>
                <a:latin typeface="Calibri" panose="020F0502020204030204" pitchFamily="34" charset="0"/>
                <a:cs typeface="Calibri" panose="020F0502020204030204" pitchFamily="34" charset="0"/>
              </a:endParaRPr>
            </a:p>
          </p:txBody>
        </p:sp>
        <p:pic>
          <p:nvPicPr>
            <p:cNvPr id="43" name="圖片 42"/>
            <p:cNvPicPr>
              <a:picLocks noChangeAspect="1"/>
            </p:cNvPicPr>
            <p:nvPr/>
          </p:nvPicPr>
          <p:blipFill>
            <a:blip r:embed="rId11"/>
            <a:stretch>
              <a:fillRect/>
            </a:stretch>
          </p:blipFill>
          <p:spPr>
            <a:xfrm flipH="1">
              <a:off x="3195816" y="1511848"/>
              <a:ext cx="550487" cy="628332"/>
            </a:xfrm>
            <a:prstGeom prst="rect">
              <a:avLst/>
            </a:prstGeom>
            <a:effectLst>
              <a:outerShdw blurRad="50800" dist="38100" dir="2700000" algn="tl" rotWithShape="0">
                <a:prstClr val="black">
                  <a:alpha val="40000"/>
                </a:prstClr>
              </a:outerShdw>
            </a:effectLst>
          </p:spPr>
        </p:pic>
        <p:pic>
          <p:nvPicPr>
            <p:cNvPr id="44" name="圖片 43"/>
            <p:cNvPicPr>
              <a:picLocks noChangeAspect="1"/>
            </p:cNvPicPr>
            <p:nvPr/>
          </p:nvPicPr>
          <p:blipFill>
            <a:blip r:embed="rId12"/>
            <a:stretch>
              <a:fillRect/>
            </a:stretch>
          </p:blipFill>
          <p:spPr>
            <a:xfrm>
              <a:off x="2282887" y="3546157"/>
              <a:ext cx="732485" cy="473615"/>
            </a:xfrm>
            <a:prstGeom prst="rect">
              <a:avLst/>
            </a:prstGeom>
          </p:spPr>
        </p:pic>
        <p:sp>
          <p:nvSpPr>
            <p:cNvPr id="45" name="矩形 44"/>
            <p:cNvSpPr/>
            <p:nvPr/>
          </p:nvSpPr>
          <p:spPr>
            <a:xfrm>
              <a:off x="2240472" y="3966645"/>
              <a:ext cx="823240" cy="343342"/>
            </a:xfrm>
            <a:prstGeom prst="rect">
              <a:avLst/>
            </a:prstGeom>
          </p:spPr>
          <p:txBody>
            <a:bodyPr wrap="none">
              <a:spAutoFit/>
            </a:bodyPr>
            <a:lstStyle/>
            <a:p>
              <a:r>
                <a:rPr lang="en-US" altLang="zh-TW" sz="500" dirty="0">
                  <a:cs typeface="Calibri" panose="020F0502020204030204" pitchFamily="34" charset="0"/>
                </a:rPr>
                <a:t>VS-K20</a:t>
              </a:r>
              <a:endParaRPr lang="zh-TW" altLang="en-US" sz="500" dirty="0">
                <a:cs typeface="Calibri" panose="020F0502020204030204" pitchFamily="34" charset="0"/>
              </a:endParaRPr>
            </a:p>
          </p:txBody>
        </p:sp>
      </p:grpSp>
      <p:sp>
        <p:nvSpPr>
          <p:cNvPr id="66" name="內容版面配置區 2"/>
          <p:cNvSpPr txBox="1">
            <a:spLocks/>
          </p:cNvSpPr>
          <p:nvPr/>
        </p:nvSpPr>
        <p:spPr bwMode="auto">
          <a:xfrm>
            <a:off x="750971" y="1815144"/>
            <a:ext cx="3341883" cy="131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83" tIns="30242" rIns="60483" bIns="30242">
            <a:noAutofit/>
          </a:bodyPr>
          <a:lstStyle>
            <a:lvl1pPr marL="257175" indent="-257175" algn="l" rtl="0" eaLnBrk="0" fontAlgn="base" hangingPunct="0">
              <a:spcBef>
                <a:spcPct val="20000"/>
              </a:spcBef>
              <a:spcAft>
                <a:spcPct val="0"/>
              </a:spcAft>
              <a:buClr>
                <a:srgbClr val="558ED5"/>
              </a:buClr>
              <a:buSzPct val="70000"/>
              <a:buFont typeface="Wingdings" panose="05000000000000000000" pitchFamily="2" charset="2"/>
              <a:buChar char="n"/>
              <a:defRPr kumimoji="1" sz="1800" kern="1200">
                <a:solidFill>
                  <a:schemeClr val="tx1">
                    <a:lumMod val="85000"/>
                    <a:lumOff val="15000"/>
                  </a:schemeClr>
                </a:solidFill>
                <a:latin typeface="Arial" panose="020B0604020202020204" pitchFamily="34" charset="0"/>
                <a:ea typeface="微軟正黑體" panose="020B0604030504040204" pitchFamily="34" charset="-120"/>
                <a:cs typeface="Arial" panose="020B0604020202020204" pitchFamily="34" charset="0"/>
              </a:defRPr>
            </a:lvl1pPr>
            <a:lvl2pPr marL="557213" indent="-214313" algn="l" rtl="0" eaLnBrk="0" fontAlgn="base" hangingPunct="0">
              <a:spcBef>
                <a:spcPct val="20000"/>
              </a:spcBef>
              <a:spcAft>
                <a:spcPct val="0"/>
              </a:spcAft>
              <a:buFont typeface="Arial" panose="020B0604020202020204" pitchFamily="34" charset="0"/>
              <a:buChar char="–"/>
              <a:defRPr kumimoji="1" sz="15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2pPr>
            <a:lvl3pPr marL="857250" indent="-171450" algn="l" rtl="0" eaLnBrk="0" fontAlgn="base" hangingPunct="0">
              <a:spcBef>
                <a:spcPct val="20000"/>
              </a:spcBef>
              <a:spcAft>
                <a:spcPct val="0"/>
              </a:spcAft>
              <a:buFont typeface="Arial" panose="020B0604020202020204" pitchFamily="34" charset="0"/>
              <a:buChar char="•"/>
              <a:defRPr kumimoji="1" sz="14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3pPr>
            <a:lvl4pPr marL="12001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4pPr>
            <a:lvl5pPr marL="15430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In such a large conference room, a PTZ camera with high resolution and zoom function is required. In the conference room, the PTZ camera </a:t>
            </a:r>
            <a:r>
              <a:rPr lang="en-US" altLang="zh-TW" sz="700" dirty="0" smtClean="0">
                <a:solidFill>
                  <a:schemeClr val="tx1"/>
                </a:solidFill>
                <a:latin typeface="Arial" charset="0"/>
                <a:cs typeface="Arial" charset="0"/>
              </a:rPr>
              <a:t>need to </a:t>
            </a:r>
            <a:r>
              <a:rPr lang="en-US" altLang="zh-TW" sz="700" dirty="0">
                <a:solidFill>
                  <a:schemeClr val="tx1"/>
                </a:solidFill>
                <a:latin typeface="Arial" charset="0"/>
                <a:cs typeface="Arial" charset="0"/>
              </a:rPr>
              <a:t>switch the framing mode between the speakers and the overall </a:t>
            </a:r>
            <a:r>
              <a:rPr lang="en-US" altLang="zh-TW" sz="700" dirty="0" smtClean="0">
                <a:solidFill>
                  <a:schemeClr val="tx1"/>
                </a:solidFill>
                <a:latin typeface="Arial" charset="0"/>
                <a:cs typeface="Arial" charset="0"/>
              </a:rPr>
              <a:t>environment, then project </a:t>
            </a:r>
            <a:r>
              <a:rPr lang="en-US" altLang="zh-TW" sz="700" dirty="0">
                <a:solidFill>
                  <a:schemeClr val="tx1"/>
                </a:solidFill>
                <a:latin typeface="Arial" charset="0"/>
                <a:cs typeface="Arial" charset="0"/>
              </a:rPr>
              <a:t>to the screen with clear image to all attendees.</a:t>
            </a:r>
          </a:p>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It is also necessary for operators to have a control panel, so operators can easily live control the PTZ cameras or switch the preset, making the conference recording more easily and efficient. </a:t>
            </a:r>
          </a:p>
        </p:txBody>
      </p:sp>
    </p:spTree>
    <p:extLst>
      <p:ext uri="{BB962C8B-B14F-4D97-AF65-F5344CB8AC3E}">
        <p14:creationId xmlns:p14="http://schemas.microsoft.com/office/powerpoint/2010/main" val="3044746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5400000">
            <a:off x="1928257" y="227669"/>
            <a:ext cx="245297" cy="24050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87210" y="487216"/>
            <a:ext cx="4586529" cy="661720"/>
          </a:xfrm>
          <a:prstGeom prst="rect">
            <a:avLst/>
          </a:prstGeom>
        </p:spPr>
        <p:txBody>
          <a:bodyPr wrap="square">
            <a:spAutoFit/>
          </a:bodyPr>
          <a:lstStyle/>
          <a:p>
            <a:pPr>
              <a:spcAft>
                <a:spcPts val="600"/>
              </a:spcAft>
              <a:defRPr/>
            </a:pPr>
            <a:r>
              <a:rPr lang="en-US" altLang="zh-TW" sz="1600" b="1" dirty="0">
                <a:solidFill>
                  <a:srgbClr val="0070C0"/>
                </a:solidFill>
                <a:latin typeface="Arial" pitchFamily="34" charset="0"/>
                <a:cs typeface="Arial" pitchFamily="34" charset="0"/>
              </a:rPr>
              <a:t>Community Ambulance Service </a:t>
            </a:r>
            <a:r>
              <a:rPr lang="en-US" altLang="zh-TW" sz="1600" b="1" dirty="0" smtClean="0">
                <a:solidFill>
                  <a:srgbClr val="0070C0"/>
                </a:solidFill>
                <a:latin typeface="Arial" pitchFamily="34" charset="0"/>
                <a:cs typeface="Arial" pitchFamily="34" charset="0"/>
              </a:rPr>
              <a:t>Henderson</a:t>
            </a:r>
          </a:p>
          <a:p>
            <a:pPr>
              <a:spcAft>
                <a:spcPts val="600"/>
              </a:spcAft>
              <a:defRPr/>
            </a:pPr>
            <a:r>
              <a:rPr lang="en-US" altLang="zh-TW" sz="1600" b="1" dirty="0" smtClean="0">
                <a:solidFill>
                  <a:srgbClr val="0070C0"/>
                </a:solidFill>
                <a:latin typeface="Arial" pitchFamily="34" charset="0"/>
                <a:cs typeface="Arial" pitchFamily="34" charset="0"/>
              </a:rPr>
              <a:t>USA</a:t>
            </a:r>
          </a:p>
        </p:txBody>
      </p:sp>
      <p:sp>
        <p:nvSpPr>
          <p:cNvPr id="9" name="矩形 8"/>
          <p:cNvSpPr/>
          <p:nvPr/>
        </p:nvSpPr>
        <p:spPr>
          <a:xfrm>
            <a:off x="848405" y="1314296"/>
            <a:ext cx="2994347" cy="246221"/>
          </a:xfrm>
          <a:prstGeom prst="rect">
            <a:avLst/>
          </a:prstGeom>
        </p:spPr>
        <p:txBody>
          <a:bodyPr wrap="square">
            <a:spAutoFit/>
          </a:bodyPr>
          <a:lstStyle/>
          <a:p>
            <a:r>
              <a:rPr lang="en-US" altLang="zh-TW" sz="1000" dirty="0" smtClean="0">
                <a:solidFill>
                  <a:schemeClr val="bg1"/>
                </a:solidFill>
                <a:latin typeface="Arial" pitchFamily="34" charset="0"/>
                <a:cs typeface="Arial" pitchFamily="34" charset="0"/>
              </a:rPr>
              <a:t>Product: VC-B30U</a:t>
            </a:r>
            <a:endParaRPr lang="en-US" sz="1000" dirty="0">
              <a:solidFill>
                <a:schemeClr val="bg1"/>
              </a:solidFill>
              <a:latin typeface="Arial" pitchFamily="34" charset="0"/>
              <a:cs typeface="Arial" pitchFamily="34" charset="0"/>
            </a:endParaRPr>
          </a:p>
        </p:txBody>
      </p:sp>
      <p:sp>
        <p:nvSpPr>
          <p:cNvPr id="11" name="矩形 10"/>
          <p:cNvSpPr/>
          <p:nvPr/>
        </p:nvSpPr>
        <p:spPr>
          <a:xfrm rot="16200000">
            <a:off x="-555767" y="965300"/>
            <a:ext cx="1577627" cy="369332"/>
          </a:xfrm>
          <a:prstGeom prst="rect">
            <a:avLst/>
          </a:prstGeom>
        </p:spPr>
        <p:txBody>
          <a:bodyPr wrap="square">
            <a:spAutoFit/>
          </a:bodyPr>
          <a:lstStyle/>
          <a:p>
            <a:pPr algn="r">
              <a:defRPr/>
            </a:pPr>
            <a:r>
              <a:rPr lang="en-US" altLang="zh-TW" sz="900" b="1" dirty="0" smtClean="0">
                <a:solidFill>
                  <a:schemeClr val="bg1"/>
                </a:solidFill>
                <a:latin typeface="+mj-lt"/>
                <a:ea typeface="Arial Unicode MS" panose="020B0604020202020204" pitchFamily="34" charset="-120"/>
                <a:cs typeface="Arial Unicode MS" panose="020B0604020202020204" pitchFamily="34" charset="-120"/>
              </a:rPr>
              <a:t>Success Stories</a:t>
            </a:r>
            <a:endParaRPr lang="en-US" altLang="zh-TW" sz="900" b="1" dirty="0">
              <a:solidFill>
                <a:schemeClr val="bg1"/>
              </a:solidFill>
              <a:latin typeface="+mj-lt"/>
              <a:ea typeface="Arial Unicode MS" panose="020B0604020202020204" pitchFamily="34" charset="-120"/>
              <a:cs typeface="Arial Unicode MS" panose="020B0604020202020204" pitchFamily="34" charset="-120"/>
            </a:endParaRPr>
          </a:p>
          <a:p>
            <a:pPr algn="r">
              <a:defRPr/>
            </a:pPr>
            <a:r>
              <a:rPr lang="en-US" altLang="zh-TW" sz="900" dirty="0" smtClean="0">
                <a:solidFill>
                  <a:schemeClr val="bg1"/>
                </a:solidFill>
              </a:rPr>
              <a:t>Medical</a:t>
            </a:r>
            <a:endParaRPr lang="en-US" altLang="zh-TW" sz="900" dirty="0">
              <a:solidFill>
                <a:schemeClr val="bg1"/>
              </a:solidFill>
            </a:endParaRPr>
          </a:p>
        </p:txBody>
      </p:sp>
      <p:cxnSp>
        <p:nvCxnSpPr>
          <p:cNvPr id="6" name="直線接點 5"/>
          <p:cNvCxnSpPr/>
          <p:nvPr/>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內容版面配置區 2"/>
          <p:cNvSpPr txBox="1">
            <a:spLocks/>
          </p:cNvSpPr>
          <p:nvPr/>
        </p:nvSpPr>
        <p:spPr bwMode="auto">
          <a:xfrm>
            <a:off x="750971" y="1815144"/>
            <a:ext cx="3341883" cy="131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83" tIns="30242" rIns="60483" bIns="30242">
            <a:noAutofit/>
          </a:bodyPr>
          <a:lstStyle>
            <a:lvl1pPr marL="257175" indent="-257175" algn="l" rtl="0" eaLnBrk="0" fontAlgn="base" hangingPunct="0">
              <a:spcBef>
                <a:spcPct val="20000"/>
              </a:spcBef>
              <a:spcAft>
                <a:spcPct val="0"/>
              </a:spcAft>
              <a:buClr>
                <a:srgbClr val="558ED5"/>
              </a:buClr>
              <a:buSzPct val="70000"/>
              <a:buFont typeface="Wingdings" panose="05000000000000000000" pitchFamily="2" charset="2"/>
              <a:buChar char="n"/>
              <a:defRPr kumimoji="1" sz="1800" kern="1200">
                <a:solidFill>
                  <a:schemeClr val="tx1">
                    <a:lumMod val="85000"/>
                    <a:lumOff val="15000"/>
                  </a:schemeClr>
                </a:solidFill>
                <a:latin typeface="Arial" panose="020B0604020202020204" pitchFamily="34" charset="0"/>
                <a:ea typeface="微軟正黑體" panose="020B0604030504040204" pitchFamily="34" charset="-120"/>
                <a:cs typeface="Arial" panose="020B0604020202020204" pitchFamily="34" charset="0"/>
              </a:defRPr>
            </a:lvl1pPr>
            <a:lvl2pPr marL="557213" indent="-214313" algn="l" rtl="0" eaLnBrk="0" fontAlgn="base" hangingPunct="0">
              <a:spcBef>
                <a:spcPct val="20000"/>
              </a:spcBef>
              <a:spcAft>
                <a:spcPct val="0"/>
              </a:spcAft>
              <a:buFont typeface="Arial" panose="020B0604020202020204" pitchFamily="34" charset="0"/>
              <a:buChar char="–"/>
              <a:defRPr kumimoji="1" sz="15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2pPr>
            <a:lvl3pPr marL="857250" indent="-171450" algn="l" rtl="0" eaLnBrk="0" fontAlgn="base" hangingPunct="0">
              <a:spcBef>
                <a:spcPct val="20000"/>
              </a:spcBef>
              <a:spcAft>
                <a:spcPct val="0"/>
              </a:spcAft>
              <a:buFont typeface="Arial" panose="020B0604020202020204" pitchFamily="34" charset="0"/>
              <a:buChar char="•"/>
              <a:defRPr kumimoji="1" sz="14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3pPr>
            <a:lvl4pPr marL="12001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4pPr>
            <a:lvl5pPr marL="15430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Community Ambulance is a privately-owned ambulance service located in southern Nevada. With certified paramedics and emergency medical teams,  the company is dedicated to ensuring the highest standards of patient transport care. It provides fast, professional and efficient transport in emergency and non-emergency situations, with full life support services available on-board.</a:t>
            </a:r>
          </a:p>
        </p:txBody>
      </p:sp>
      <p:pic>
        <p:nvPicPr>
          <p:cNvPr id="67" name="Picture 4" descr="Parade and Festival – Community Ambulance – Hometown He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949" t="16187" b="11364"/>
          <a:stretch/>
        </p:blipFill>
        <p:spPr bwMode="auto">
          <a:xfrm>
            <a:off x="839454" y="2793366"/>
            <a:ext cx="3150739" cy="213864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https://communityambulance.com/wp-content/uploads/2020/11/CommAmb_Patch_Rocker-ROYAL-400x3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829" y="1747829"/>
            <a:ext cx="822182" cy="72557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010400" y="1011290"/>
            <a:ext cx="1886497" cy="80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83" tIns="30242" rIns="60483" bIns="30242">
            <a:noAutofit/>
          </a:bodyPr>
          <a:lstStyle/>
          <a:p>
            <a:pPr algn="just" eaLnBrk="0" fontAlgn="base" hangingPunct="0">
              <a:spcBef>
                <a:spcPct val="20000"/>
              </a:spcBef>
              <a:spcAft>
                <a:spcPct val="0"/>
              </a:spcAft>
              <a:buClr>
                <a:srgbClr val="558ED5"/>
              </a:buClr>
              <a:buSzPct val="70000"/>
            </a:pPr>
            <a:r>
              <a:rPr kumimoji="1" lang="en-US" altLang="zh-TW" sz="700" dirty="0">
                <a:latin typeface="Arial" charset="0"/>
                <a:ea typeface="微軟正黑體" panose="020B0604030504040204" pitchFamily="34" charset="-120"/>
                <a:cs typeface="Arial" charset="0"/>
              </a:rPr>
              <a:t>T.V.S. Pro was engaged to upgrade the main large meeting space used by the Ambulance Company. The project included the requirement to divide the room into three separate training areas when needed with video conferencing and interactive AV capabilities in each area.</a:t>
            </a:r>
            <a:endParaRPr kumimoji="1" lang="zh-TW" altLang="zh-TW" sz="700" dirty="0">
              <a:latin typeface="Arial" charset="0"/>
              <a:ea typeface="微軟正黑體" panose="020B0604030504040204" pitchFamily="34" charset="-120"/>
              <a:cs typeface="Arial" charset="0"/>
            </a:endParaRPr>
          </a:p>
        </p:txBody>
      </p:sp>
      <p:pic>
        <p:nvPicPr>
          <p:cNvPr id="69" name="圖片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2706" y="1011290"/>
            <a:ext cx="2548864" cy="1433736"/>
          </a:xfrm>
          <a:prstGeom prst="rect">
            <a:avLst/>
          </a:prstGeom>
        </p:spPr>
      </p:pic>
      <p:grpSp>
        <p:nvGrpSpPr>
          <p:cNvPr id="5" name="群組 4"/>
          <p:cNvGrpSpPr/>
          <p:nvPr/>
        </p:nvGrpSpPr>
        <p:grpSpPr>
          <a:xfrm>
            <a:off x="4302705" y="2644805"/>
            <a:ext cx="4570405" cy="1271212"/>
            <a:chOff x="4302706" y="2644805"/>
            <a:chExt cx="4045220" cy="1125137"/>
          </a:xfrm>
        </p:grpSpPr>
        <p:pic>
          <p:nvPicPr>
            <p:cNvPr id="70" name="圖片 69"/>
            <p:cNvPicPr>
              <a:picLocks noChangeAspect="1"/>
            </p:cNvPicPr>
            <p:nvPr/>
          </p:nvPicPr>
          <p:blipFill rotWithShape="1">
            <a:blip r:embed="rId5" cstate="print">
              <a:extLst>
                <a:ext uri="{28A0092B-C50C-407E-A947-70E740481C1C}">
                  <a14:useLocalDpi xmlns:a14="http://schemas.microsoft.com/office/drawing/2010/main" val="0"/>
                </a:ext>
              </a:extLst>
            </a:blip>
            <a:srcRect t="4869" b="18884"/>
            <a:stretch/>
          </p:blipFill>
          <p:spPr>
            <a:xfrm>
              <a:off x="6362584" y="2649946"/>
              <a:ext cx="1985342" cy="1119996"/>
            </a:xfrm>
            <a:prstGeom prst="rect">
              <a:avLst/>
            </a:prstGeom>
          </p:spPr>
        </p:pic>
        <p:pic>
          <p:nvPicPr>
            <p:cNvPr id="71" name="圖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706" y="2644805"/>
              <a:ext cx="2000242" cy="1125137"/>
            </a:xfrm>
            <a:prstGeom prst="rect">
              <a:avLst/>
            </a:prstGeom>
          </p:spPr>
        </p:pic>
      </p:grpSp>
      <p:sp>
        <p:nvSpPr>
          <p:cNvPr id="7" name="矩形 6"/>
          <p:cNvSpPr/>
          <p:nvPr/>
        </p:nvSpPr>
        <p:spPr>
          <a:xfrm>
            <a:off x="4252011" y="4093225"/>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83" tIns="30242" rIns="60483" bIns="30242">
            <a:noAutofit/>
          </a:bodyPr>
          <a:lstStyle/>
          <a:p>
            <a:pPr algn="just" eaLnBrk="0" fontAlgn="base" hangingPunct="0">
              <a:spcBef>
                <a:spcPct val="20000"/>
              </a:spcBef>
              <a:spcAft>
                <a:spcPct val="0"/>
              </a:spcAft>
              <a:buClr>
                <a:srgbClr val="558ED5"/>
              </a:buClr>
              <a:buSzPct val="70000"/>
            </a:pPr>
            <a:r>
              <a:rPr kumimoji="1" lang="en-US" altLang="zh-TW" sz="700" dirty="0">
                <a:latin typeface="Arial" charset="0"/>
                <a:ea typeface="微軟正黑體" panose="020B0604030504040204" pitchFamily="34" charset="-120"/>
                <a:cs typeface="Arial" charset="0"/>
              </a:rPr>
              <a:t>To meet the brief, T.V.S. Pro installed Newline 86″ displays and an Epson interactive projector with screen, Shure MXA710 microphone arrays and Lumens PTZ cameras. All units are controlled by an EXTRON controller with dedicated touch panel control screens. A matrix switcher enables the full space or each individual room to be used for video conferencing and collaborative meetings.</a:t>
            </a:r>
          </a:p>
        </p:txBody>
      </p:sp>
    </p:spTree>
    <p:extLst>
      <p:ext uri="{BB962C8B-B14F-4D97-AF65-F5344CB8AC3E}">
        <p14:creationId xmlns:p14="http://schemas.microsoft.com/office/powerpoint/2010/main" val="887403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5400000">
            <a:off x="1928257" y="227669"/>
            <a:ext cx="245297" cy="24050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87210" y="487216"/>
            <a:ext cx="4586529" cy="661720"/>
          </a:xfrm>
          <a:prstGeom prst="rect">
            <a:avLst/>
          </a:prstGeom>
        </p:spPr>
        <p:txBody>
          <a:bodyPr wrap="square">
            <a:spAutoFit/>
          </a:bodyPr>
          <a:lstStyle/>
          <a:p>
            <a:pPr>
              <a:spcAft>
                <a:spcPts val="600"/>
              </a:spcAft>
              <a:defRPr/>
            </a:pPr>
            <a:r>
              <a:rPr lang="en-US" altLang="zh-TW" sz="1600" b="1" dirty="0">
                <a:solidFill>
                  <a:srgbClr val="0070C0"/>
                </a:solidFill>
                <a:latin typeface="Arial" pitchFamily="34" charset="0"/>
                <a:cs typeface="Arial" pitchFamily="34" charset="0"/>
              </a:rPr>
              <a:t>Community Ambulance Service </a:t>
            </a:r>
            <a:r>
              <a:rPr lang="en-US" altLang="zh-TW" sz="1600" b="1" dirty="0" smtClean="0">
                <a:solidFill>
                  <a:srgbClr val="0070C0"/>
                </a:solidFill>
                <a:latin typeface="Arial" pitchFamily="34" charset="0"/>
                <a:cs typeface="Arial" pitchFamily="34" charset="0"/>
              </a:rPr>
              <a:t>Henderson</a:t>
            </a:r>
          </a:p>
          <a:p>
            <a:pPr>
              <a:spcAft>
                <a:spcPts val="600"/>
              </a:spcAft>
              <a:defRPr/>
            </a:pPr>
            <a:r>
              <a:rPr lang="en-US" altLang="zh-TW" sz="1600" b="1" dirty="0" smtClean="0">
                <a:solidFill>
                  <a:srgbClr val="0070C0"/>
                </a:solidFill>
                <a:latin typeface="Arial" pitchFamily="34" charset="0"/>
                <a:cs typeface="Arial" pitchFamily="34" charset="0"/>
              </a:rPr>
              <a:t>USA</a:t>
            </a:r>
          </a:p>
        </p:txBody>
      </p:sp>
      <p:sp>
        <p:nvSpPr>
          <p:cNvPr id="9" name="矩形 8"/>
          <p:cNvSpPr/>
          <p:nvPr/>
        </p:nvSpPr>
        <p:spPr>
          <a:xfrm>
            <a:off x="848405" y="1314296"/>
            <a:ext cx="2994347" cy="246221"/>
          </a:xfrm>
          <a:prstGeom prst="rect">
            <a:avLst/>
          </a:prstGeom>
        </p:spPr>
        <p:txBody>
          <a:bodyPr wrap="square">
            <a:spAutoFit/>
          </a:bodyPr>
          <a:lstStyle/>
          <a:p>
            <a:r>
              <a:rPr lang="en-US" altLang="zh-TW" sz="1000" dirty="0" smtClean="0">
                <a:solidFill>
                  <a:schemeClr val="bg1"/>
                </a:solidFill>
                <a:latin typeface="Arial" pitchFamily="34" charset="0"/>
                <a:cs typeface="Arial" pitchFamily="34" charset="0"/>
              </a:rPr>
              <a:t>Product: VC-B30U</a:t>
            </a:r>
            <a:endParaRPr lang="en-US" sz="1000" dirty="0">
              <a:solidFill>
                <a:schemeClr val="bg1"/>
              </a:solidFill>
              <a:latin typeface="Arial" pitchFamily="34" charset="0"/>
              <a:cs typeface="Arial" pitchFamily="34" charset="0"/>
            </a:endParaRPr>
          </a:p>
        </p:txBody>
      </p:sp>
      <p:sp>
        <p:nvSpPr>
          <p:cNvPr id="11" name="矩形 10"/>
          <p:cNvSpPr/>
          <p:nvPr/>
        </p:nvSpPr>
        <p:spPr>
          <a:xfrm rot="16200000">
            <a:off x="-555767" y="965300"/>
            <a:ext cx="1577627" cy="369332"/>
          </a:xfrm>
          <a:prstGeom prst="rect">
            <a:avLst/>
          </a:prstGeom>
        </p:spPr>
        <p:txBody>
          <a:bodyPr wrap="square">
            <a:spAutoFit/>
          </a:bodyPr>
          <a:lstStyle/>
          <a:p>
            <a:pPr algn="r">
              <a:defRPr/>
            </a:pPr>
            <a:r>
              <a:rPr lang="en-US" altLang="zh-TW" sz="900" b="1" dirty="0" smtClean="0">
                <a:solidFill>
                  <a:schemeClr val="bg1"/>
                </a:solidFill>
                <a:latin typeface="+mj-lt"/>
                <a:ea typeface="Arial Unicode MS" panose="020B0604020202020204" pitchFamily="34" charset="-120"/>
                <a:cs typeface="Arial Unicode MS" panose="020B0604020202020204" pitchFamily="34" charset="-120"/>
              </a:rPr>
              <a:t>Success Stories</a:t>
            </a:r>
            <a:endParaRPr lang="en-US" altLang="zh-TW" sz="900" b="1" dirty="0">
              <a:solidFill>
                <a:schemeClr val="bg1"/>
              </a:solidFill>
              <a:latin typeface="+mj-lt"/>
              <a:ea typeface="Arial Unicode MS" panose="020B0604020202020204" pitchFamily="34" charset="-120"/>
              <a:cs typeface="Arial Unicode MS" panose="020B0604020202020204" pitchFamily="34" charset="-120"/>
            </a:endParaRPr>
          </a:p>
          <a:p>
            <a:pPr algn="r">
              <a:defRPr/>
            </a:pPr>
            <a:r>
              <a:rPr lang="en-US" altLang="zh-TW" sz="900" dirty="0" smtClean="0">
                <a:solidFill>
                  <a:schemeClr val="bg1"/>
                </a:solidFill>
              </a:rPr>
              <a:t>Medical</a:t>
            </a:r>
            <a:endParaRPr lang="en-US" altLang="zh-TW" sz="900" dirty="0">
              <a:solidFill>
                <a:schemeClr val="bg1"/>
              </a:solidFill>
            </a:endParaRPr>
          </a:p>
        </p:txBody>
      </p:sp>
      <p:cxnSp>
        <p:nvCxnSpPr>
          <p:cNvPr id="6" name="直線接點 5"/>
          <p:cNvCxnSpPr/>
          <p:nvPr/>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5871472" y="1819007"/>
            <a:ext cx="1288355" cy="974468"/>
            <a:chOff x="4939829" y="13106"/>
            <a:chExt cx="1288355" cy="974468"/>
          </a:xfrm>
        </p:grpSpPr>
        <p:pic>
          <p:nvPicPr>
            <p:cNvPr id="19" name="圖片 18"/>
            <p:cNvPicPr>
              <a:picLocks noChangeAspect="1"/>
            </p:cNvPicPr>
            <p:nvPr/>
          </p:nvPicPr>
          <p:blipFill>
            <a:blip r:embed="rId2"/>
            <a:stretch>
              <a:fillRect/>
            </a:stretch>
          </p:blipFill>
          <p:spPr>
            <a:xfrm>
              <a:off x="4939829" y="13106"/>
              <a:ext cx="1002951" cy="752969"/>
            </a:xfrm>
            <a:prstGeom prst="rect">
              <a:avLst/>
            </a:prstGeom>
            <a:effectLst>
              <a:outerShdw blurRad="50800" dist="38100" dir="2700000" algn="tl" rotWithShape="0">
                <a:prstClr val="black">
                  <a:alpha val="40000"/>
                </a:prstClr>
              </a:outerShdw>
            </a:effectLst>
          </p:spPr>
        </p:pic>
        <p:pic>
          <p:nvPicPr>
            <p:cNvPr id="20" name="圖片 19"/>
            <p:cNvPicPr>
              <a:picLocks noChangeAspect="1"/>
            </p:cNvPicPr>
            <p:nvPr/>
          </p:nvPicPr>
          <p:blipFill>
            <a:blip r:embed="rId2"/>
            <a:stretch>
              <a:fillRect/>
            </a:stretch>
          </p:blipFill>
          <p:spPr>
            <a:xfrm>
              <a:off x="5225233" y="234605"/>
              <a:ext cx="1002951" cy="752969"/>
            </a:xfrm>
            <a:prstGeom prst="rect">
              <a:avLst/>
            </a:prstGeom>
            <a:effectLst>
              <a:outerShdw blurRad="50800" dist="38100" dir="2700000" algn="tl" rotWithShape="0">
                <a:prstClr val="black">
                  <a:alpha val="40000"/>
                </a:prstClr>
              </a:outerShdw>
            </a:effectLst>
          </p:spPr>
        </p:pic>
      </p:grpSp>
      <p:pic>
        <p:nvPicPr>
          <p:cNvPr id="21" name="圖片 20"/>
          <p:cNvPicPr>
            <a:picLocks noChangeAspect="1"/>
          </p:cNvPicPr>
          <p:nvPr/>
        </p:nvPicPr>
        <p:blipFill>
          <a:blip r:embed="rId3"/>
          <a:stretch>
            <a:fillRect/>
          </a:stretch>
        </p:blipFill>
        <p:spPr>
          <a:xfrm>
            <a:off x="3163664" y="3145340"/>
            <a:ext cx="1295700" cy="425255"/>
          </a:xfrm>
          <a:prstGeom prst="rect">
            <a:avLst/>
          </a:prstGeom>
          <a:effectLst>
            <a:outerShdw blurRad="50800" dist="38100" dir="2700000" algn="tl" rotWithShape="0">
              <a:prstClr val="black">
                <a:alpha val="40000"/>
              </a:prstClr>
            </a:outerShdw>
          </a:effectLst>
        </p:spPr>
      </p:pic>
      <p:cxnSp>
        <p:nvCxnSpPr>
          <p:cNvPr id="22" name="直線單箭頭接點 21"/>
          <p:cNvCxnSpPr>
            <a:stCxn id="58" idx="3"/>
            <a:endCxn id="30" idx="1"/>
          </p:cNvCxnSpPr>
          <p:nvPr/>
        </p:nvCxnSpPr>
        <p:spPr>
          <a:xfrm flipV="1">
            <a:off x="4476264" y="3385400"/>
            <a:ext cx="665471" cy="392"/>
          </a:xfrm>
          <a:prstGeom prst="straightConnector1">
            <a:avLst/>
          </a:prstGeom>
          <a:ln w="127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肘形接點 22"/>
          <p:cNvCxnSpPr>
            <a:stCxn id="57" idx="3"/>
            <a:endCxn id="25" idx="1"/>
          </p:cNvCxnSpPr>
          <p:nvPr/>
        </p:nvCxnSpPr>
        <p:spPr>
          <a:xfrm flipV="1">
            <a:off x="4476264" y="2225211"/>
            <a:ext cx="565345" cy="1124581"/>
          </a:xfrm>
          <a:prstGeom prst="bentConnector3">
            <a:avLst/>
          </a:prstGeom>
          <a:ln w="127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4" name="群組 23"/>
          <p:cNvGrpSpPr/>
          <p:nvPr/>
        </p:nvGrpSpPr>
        <p:grpSpPr>
          <a:xfrm>
            <a:off x="5041609" y="2051419"/>
            <a:ext cx="515535" cy="481751"/>
            <a:chOff x="5592484" y="1548577"/>
            <a:chExt cx="543629" cy="547218"/>
          </a:xfrm>
        </p:grpSpPr>
        <p:pic>
          <p:nvPicPr>
            <p:cNvPr id="25" name="圖片 24"/>
            <p:cNvPicPr>
              <a:picLocks noChangeAspect="1"/>
            </p:cNvPicPr>
            <p:nvPr/>
          </p:nvPicPr>
          <p:blipFill>
            <a:blip r:embed="rId4"/>
            <a:stretch>
              <a:fillRect/>
            </a:stretch>
          </p:blipFill>
          <p:spPr>
            <a:xfrm>
              <a:off x="5592484" y="1548577"/>
              <a:ext cx="391229" cy="394818"/>
            </a:xfrm>
            <a:prstGeom prst="rect">
              <a:avLst/>
            </a:prstGeom>
            <a:effectLst>
              <a:outerShdw blurRad="50800" dist="38100" dir="2700000" algn="tl" rotWithShape="0">
                <a:prstClr val="black">
                  <a:alpha val="40000"/>
                </a:prstClr>
              </a:outerShdw>
            </a:effectLst>
          </p:spPr>
        </p:pic>
        <p:pic>
          <p:nvPicPr>
            <p:cNvPr id="26" name="圖片 25"/>
            <p:cNvPicPr>
              <a:picLocks noChangeAspect="1"/>
            </p:cNvPicPr>
            <p:nvPr/>
          </p:nvPicPr>
          <p:blipFill>
            <a:blip r:embed="rId4"/>
            <a:stretch>
              <a:fillRect/>
            </a:stretch>
          </p:blipFill>
          <p:spPr>
            <a:xfrm>
              <a:off x="5744884" y="1700977"/>
              <a:ext cx="391229" cy="394818"/>
            </a:xfrm>
            <a:prstGeom prst="rect">
              <a:avLst/>
            </a:prstGeom>
            <a:effectLst>
              <a:outerShdw blurRad="50800" dist="38100" dir="2700000" algn="tl" rotWithShape="0">
                <a:prstClr val="black">
                  <a:alpha val="40000"/>
                </a:prstClr>
              </a:outerShdw>
            </a:effectLst>
          </p:spPr>
        </p:pic>
      </p:grpSp>
      <p:grpSp>
        <p:nvGrpSpPr>
          <p:cNvPr id="27" name="群組 26"/>
          <p:cNvGrpSpPr/>
          <p:nvPr/>
        </p:nvGrpSpPr>
        <p:grpSpPr>
          <a:xfrm>
            <a:off x="5604043" y="2138259"/>
            <a:ext cx="241133" cy="194005"/>
            <a:chOff x="5813601" y="2465346"/>
            <a:chExt cx="918639" cy="229833"/>
          </a:xfrm>
        </p:grpSpPr>
        <p:sp>
          <p:nvSpPr>
            <p:cNvPr id="28" name="矩形 27"/>
            <p:cNvSpPr/>
            <p:nvPr/>
          </p:nvSpPr>
          <p:spPr>
            <a:xfrm>
              <a:off x="5813601" y="2465346"/>
              <a:ext cx="918639" cy="229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直線單箭頭接點 28"/>
            <p:cNvCxnSpPr>
              <a:stCxn id="28" idx="1"/>
              <a:endCxn id="28" idx="3"/>
            </p:cNvCxnSpPr>
            <p:nvPr/>
          </p:nvCxnSpPr>
          <p:spPr>
            <a:xfrm>
              <a:off x="5813601" y="2580263"/>
              <a:ext cx="918639" cy="0"/>
            </a:xfrm>
            <a:prstGeom prst="straightConnector1">
              <a:avLst/>
            </a:prstGeom>
            <a:ln>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pSp>
      <p:pic>
        <p:nvPicPr>
          <p:cNvPr id="30" name="圖片 29"/>
          <p:cNvPicPr>
            <a:picLocks noChangeAspect="1"/>
          </p:cNvPicPr>
          <p:nvPr/>
        </p:nvPicPr>
        <p:blipFill>
          <a:blip r:embed="rId4"/>
          <a:stretch>
            <a:fillRect/>
          </a:stretch>
        </p:blipFill>
        <p:spPr>
          <a:xfrm>
            <a:off x="5141735" y="3211608"/>
            <a:ext cx="371011" cy="347584"/>
          </a:xfrm>
          <a:prstGeom prst="rect">
            <a:avLst/>
          </a:prstGeom>
          <a:effectLst>
            <a:outerShdw blurRad="50800" dist="38100" dir="2700000" algn="tl" rotWithShape="0">
              <a:prstClr val="black">
                <a:alpha val="40000"/>
              </a:prstClr>
            </a:outerShdw>
          </a:effectLst>
        </p:spPr>
      </p:pic>
      <p:grpSp>
        <p:nvGrpSpPr>
          <p:cNvPr id="31" name="群組 30"/>
          <p:cNvGrpSpPr/>
          <p:nvPr/>
        </p:nvGrpSpPr>
        <p:grpSpPr>
          <a:xfrm>
            <a:off x="5529299" y="3288397"/>
            <a:ext cx="903915" cy="194005"/>
            <a:chOff x="5813601" y="2465346"/>
            <a:chExt cx="918639" cy="229833"/>
          </a:xfrm>
        </p:grpSpPr>
        <p:sp>
          <p:nvSpPr>
            <p:cNvPr id="32" name="矩形 31"/>
            <p:cNvSpPr/>
            <p:nvPr/>
          </p:nvSpPr>
          <p:spPr>
            <a:xfrm>
              <a:off x="5813601" y="2465346"/>
              <a:ext cx="918639" cy="229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cxnSp>
          <p:nvCxnSpPr>
            <p:cNvPr id="33" name="直線單箭頭接點 32"/>
            <p:cNvCxnSpPr>
              <a:stCxn id="32" idx="1"/>
              <a:endCxn id="32" idx="3"/>
            </p:cNvCxnSpPr>
            <p:nvPr/>
          </p:nvCxnSpPr>
          <p:spPr>
            <a:xfrm>
              <a:off x="5813601" y="2580263"/>
              <a:ext cx="918639" cy="0"/>
            </a:xfrm>
            <a:prstGeom prst="straightConnector1">
              <a:avLst/>
            </a:prstGeom>
            <a:ln w="12700">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
        <p:nvSpPr>
          <p:cNvPr id="34" name="矩形 33"/>
          <p:cNvSpPr/>
          <p:nvPr/>
        </p:nvSpPr>
        <p:spPr>
          <a:xfrm>
            <a:off x="4883503" y="2549557"/>
            <a:ext cx="830356" cy="256480"/>
          </a:xfrm>
          <a:prstGeom prst="rect">
            <a:avLst/>
          </a:prstGeom>
        </p:spPr>
        <p:txBody>
          <a:bodyPr wrap="none" lIns="0" tIns="0" rIns="0" bIns="0">
            <a:spAutoFit/>
          </a:bodyPr>
          <a:lstStyle/>
          <a:p>
            <a:pPr algn="ctr">
              <a:lnSpc>
                <a:spcPts val="1000"/>
              </a:lnSpc>
            </a:pPr>
            <a:r>
              <a:rPr lang="en-US" altLang="zh-TW" sz="900" dirty="0">
                <a:solidFill>
                  <a:schemeClr val="tx1">
                    <a:lumMod val="75000"/>
                    <a:lumOff val="25000"/>
                  </a:schemeClr>
                </a:solidFill>
                <a:cs typeface="Calibri" panose="020F0502020204030204" pitchFamily="34" charset="0"/>
              </a:rPr>
              <a:t>AVPRO</a:t>
            </a:r>
            <a:r>
              <a:rPr lang="zh-TW" altLang="en-US" sz="900" dirty="0">
                <a:solidFill>
                  <a:schemeClr val="tx1">
                    <a:lumMod val="75000"/>
                    <a:lumOff val="25000"/>
                  </a:schemeClr>
                </a:solidFill>
                <a:cs typeface="Calibri" panose="020F0502020204030204" pitchFamily="34" charset="0"/>
              </a:rPr>
              <a:t> </a:t>
            </a:r>
            <a:endParaRPr lang="en-US" altLang="zh-TW" sz="900" dirty="0">
              <a:solidFill>
                <a:schemeClr val="tx1">
                  <a:lumMod val="75000"/>
                  <a:lumOff val="25000"/>
                </a:schemeClr>
              </a:solidFill>
              <a:cs typeface="Calibri" panose="020F0502020204030204" pitchFamily="34" charset="0"/>
            </a:endParaRPr>
          </a:p>
          <a:p>
            <a:pPr algn="ctr">
              <a:lnSpc>
                <a:spcPts val="1000"/>
              </a:lnSpc>
            </a:pPr>
            <a:r>
              <a:rPr lang="en-US" altLang="zh-TW" sz="900" dirty="0">
                <a:solidFill>
                  <a:schemeClr val="tx1">
                    <a:lumMod val="75000"/>
                    <a:lumOff val="25000"/>
                  </a:schemeClr>
                </a:solidFill>
                <a:cs typeface="Calibri" panose="020F0502020204030204" pitchFamily="34" charset="0"/>
              </a:rPr>
              <a:t>AC-EX70-444-RNE</a:t>
            </a:r>
          </a:p>
        </p:txBody>
      </p:sp>
      <p:sp>
        <p:nvSpPr>
          <p:cNvPr id="35" name="矩形 34"/>
          <p:cNvSpPr/>
          <p:nvPr/>
        </p:nvSpPr>
        <p:spPr>
          <a:xfrm>
            <a:off x="4912314" y="3578135"/>
            <a:ext cx="830356" cy="256480"/>
          </a:xfrm>
          <a:prstGeom prst="rect">
            <a:avLst/>
          </a:prstGeom>
        </p:spPr>
        <p:txBody>
          <a:bodyPr wrap="none" lIns="0" tIns="0" rIns="0" bIns="0">
            <a:spAutoFit/>
          </a:bodyPr>
          <a:lstStyle/>
          <a:p>
            <a:pPr algn="ctr">
              <a:lnSpc>
                <a:spcPts val="1000"/>
              </a:lnSpc>
            </a:pPr>
            <a:r>
              <a:rPr lang="en-US" altLang="zh-TW" sz="900" dirty="0">
                <a:solidFill>
                  <a:schemeClr val="tx1">
                    <a:lumMod val="75000"/>
                    <a:lumOff val="25000"/>
                  </a:schemeClr>
                </a:solidFill>
                <a:cs typeface="Calibri" panose="020F0502020204030204" pitchFamily="34" charset="0"/>
              </a:rPr>
              <a:t>AVPRO</a:t>
            </a:r>
            <a:r>
              <a:rPr lang="zh-TW" altLang="en-US" sz="900" dirty="0">
                <a:solidFill>
                  <a:schemeClr val="tx1">
                    <a:lumMod val="75000"/>
                    <a:lumOff val="25000"/>
                  </a:schemeClr>
                </a:solidFill>
                <a:cs typeface="Calibri" panose="020F0502020204030204" pitchFamily="34" charset="0"/>
              </a:rPr>
              <a:t> </a:t>
            </a:r>
            <a:endParaRPr lang="en-US" altLang="zh-TW" sz="900" dirty="0">
              <a:solidFill>
                <a:schemeClr val="tx1">
                  <a:lumMod val="75000"/>
                  <a:lumOff val="25000"/>
                </a:schemeClr>
              </a:solidFill>
              <a:cs typeface="Calibri" panose="020F0502020204030204" pitchFamily="34" charset="0"/>
            </a:endParaRPr>
          </a:p>
          <a:p>
            <a:pPr algn="ctr">
              <a:lnSpc>
                <a:spcPts val="1000"/>
              </a:lnSpc>
            </a:pPr>
            <a:r>
              <a:rPr lang="en-US" altLang="zh-TW" sz="900" dirty="0">
                <a:solidFill>
                  <a:schemeClr val="tx1">
                    <a:lumMod val="75000"/>
                    <a:lumOff val="25000"/>
                  </a:schemeClr>
                </a:solidFill>
                <a:cs typeface="Calibri" panose="020F0502020204030204" pitchFamily="34" charset="0"/>
              </a:rPr>
              <a:t>AC-EX70-444-RNE</a:t>
            </a:r>
          </a:p>
        </p:txBody>
      </p:sp>
      <p:grpSp>
        <p:nvGrpSpPr>
          <p:cNvPr id="36" name="群組 35"/>
          <p:cNvGrpSpPr/>
          <p:nvPr/>
        </p:nvGrpSpPr>
        <p:grpSpPr>
          <a:xfrm>
            <a:off x="1585179" y="1948854"/>
            <a:ext cx="1008986" cy="398250"/>
            <a:chOff x="1750832" y="1351063"/>
            <a:chExt cx="1164984" cy="435794"/>
          </a:xfrm>
        </p:grpSpPr>
        <p:pic>
          <p:nvPicPr>
            <p:cNvPr id="37" name="圖片 36"/>
            <p:cNvPicPr>
              <a:picLocks noChangeAspect="1"/>
            </p:cNvPicPr>
            <p:nvPr/>
          </p:nvPicPr>
          <p:blipFill rotWithShape="1">
            <a:blip r:embed="rId5">
              <a:extLst/>
            </a:blip>
            <a:srcRect t="56209" b="1"/>
            <a:stretch/>
          </p:blipFill>
          <p:spPr>
            <a:xfrm flipH="1">
              <a:off x="1750832" y="1351063"/>
              <a:ext cx="831241" cy="253410"/>
            </a:xfrm>
            <a:prstGeom prst="rect">
              <a:avLst/>
            </a:prstGeom>
            <a:effectLst>
              <a:outerShdw blurRad="50800" dist="38100" dir="2700000" algn="tl" rotWithShape="0">
                <a:prstClr val="black">
                  <a:alpha val="40000"/>
                </a:prstClr>
              </a:outerShdw>
            </a:effectLst>
          </p:spPr>
        </p:pic>
        <p:pic>
          <p:nvPicPr>
            <p:cNvPr id="38" name="圖片 37"/>
            <p:cNvPicPr>
              <a:picLocks noChangeAspect="1"/>
            </p:cNvPicPr>
            <p:nvPr/>
          </p:nvPicPr>
          <p:blipFill rotWithShape="1">
            <a:blip r:embed="rId5">
              <a:extLst/>
            </a:blip>
            <a:srcRect t="56209" b="1"/>
            <a:stretch/>
          </p:blipFill>
          <p:spPr>
            <a:xfrm flipH="1">
              <a:off x="1811709" y="1450262"/>
              <a:ext cx="1104107" cy="336595"/>
            </a:xfrm>
            <a:prstGeom prst="rect">
              <a:avLst/>
            </a:prstGeom>
            <a:effectLst>
              <a:outerShdw blurRad="50800" dist="38100" dir="2700000" algn="tl" rotWithShape="0">
                <a:prstClr val="black">
                  <a:alpha val="40000"/>
                </a:prstClr>
              </a:outerShdw>
            </a:effectLst>
          </p:spPr>
        </p:pic>
      </p:grpSp>
      <p:cxnSp>
        <p:nvCxnSpPr>
          <p:cNvPr id="39" name="肘形接點 38"/>
          <p:cNvCxnSpPr>
            <a:stCxn id="77" idx="1"/>
            <a:endCxn id="37" idx="3"/>
          </p:cNvCxnSpPr>
          <p:nvPr/>
        </p:nvCxnSpPr>
        <p:spPr>
          <a:xfrm rot="10800000">
            <a:off x="1585179" y="2064644"/>
            <a:ext cx="1678840" cy="2920720"/>
          </a:xfrm>
          <a:prstGeom prst="bentConnector3">
            <a:avLst>
              <a:gd name="adj1" fmla="val 113617"/>
            </a:avLst>
          </a:prstGeom>
          <a:ln w="3175">
            <a:tailEnd type="triangl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grpSp>
        <p:nvGrpSpPr>
          <p:cNvPr id="40" name="群組 39"/>
          <p:cNvGrpSpPr/>
          <p:nvPr/>
        </p:nvGrpSpPr>
        <p:grpSpPr>
          <a:xfrm>
            <a:off x="2504999" y="4681708"/>
            <a:ext cx="770471" cy="240519"/>
            <a:chOff x="539552" y="1569419"/>
            <a:chExt cx="720080" cy="240519"/>
          </a:xfrm>
        </p:grpSpPr>
        <p:sp>
          <p:nvSpPr>
            <p:cNvPr id="41" name="矩形 40"/>
            <p:cNvSpPr/>
            <p:nvPr/>
          </p:nvSpPr>
          <p:spPr>
            <a:xfrm>
              <a:off x="539552" y="1569419"/>
              <a:ext cx="720080" cy="240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cxnSp>
          <p:nvCxnSpPr>
            <p:cNvPr id="42" name="直線單箭頭接點 41"/>
            <p:cNvCxnSpPr>
              <a:stCxn id="41" idx="1"/>
              <a:endCxn id="41" idx="3"/>
            </p:cNvCxnSpPr>
            <p:nvPr/>
          </p:nvCxnSpPr>
          <p:spPr>
            <a:xfrm>
              <a:off x="539552" y="1689679"/>
              <a:ext cx="720080" cy="0"/>
            </a:xfrm>
            <a:prstGeom prst="straightConnector1">
              <a:avLst/>
            </a:prstGeom>
            <a:ln w="127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3" name="肘形接點 42"/>
          <p:cNvCxnSpPr>
            <a:stCxn id="76" idx="3"/>
            <a:endCxn id="20" idx="3"/>
          </p:cNvCxnSpPr>
          <p:nvPr/>
        </p:nvCxnSpPr>
        <p:spPr>
          <a:xfrm flipV="1">
            <a:off x="4320265" y="2416991"/>
            <a:ext cx="2839562" cy="2532373"/>
          </a:xfrm>
          <a:prstGeom prst="bentConnector3">
            <a:avLst>
              <a:gd name="adj1" fmla="val 108051"/>
            </a:avLst>
          </a:prstGeom>
          <a:ln w="3175">
            <a:tailEnd type="triangl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cxnSp>
        <p:nvCxnSpPr>
          <p:cNvPr id="44" name="肘形接點 43"/>
          <p:cNvCxnSpPr>
            <a:stCxn id="75" idx="3"/>
            <a:endCxn id="50" idx="3"/>
          </p:cNvCxnSpPr>
          <p:nvPr/>
        </p:nvCxnSpPr>
        <p:spPr>
          <a:xfrm flipV="1">
            <a:off x="4320265" y="3420725"/>
            <a:ext cx="2797704" cy="1492639"/>
          </a:xfrm>
          <a:prstGeom prst="bentConnector3">
            <a:avLst>
              <a:gd name="adj1" fmla="val 108171"/>
            </a:avLst>
          </a:prstGeom>
          <a:ln w="3175">
            <a:tailEnd type="triangl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cxnSp>
        <p:nvCxnSpPr>
          <p:cNvPr id="45" name="肘形接點 44"/>
          <p:cNvCxnSpPr>
            <a:stCxn id="77" idx="3"/>
            <a:endCxn id="63" idx="0"/>
          </p:cNvCxnSpPr>
          <p:nvPr/>
        </p:nvCxnSpPr>
        <p:spPr>
          <a:xfrm flipH="1" flipV="1">
            <a:off x="4211124" y="1945404"/>
            <a:ext cx="109141" cy="3039960"/>
          </a:xfrm>
          <a:prstGeom prst="bentConnector4">
            <a:avLst>
              <a:gd name="adj1" fmla="val -2848846"/>
              <a:gd name="adj2" fmla="val 107520"/>
            </a:avLst>
          </a:prstGeom>
          <a:ln w="3175">
            <a:tailEnd type="triangl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pic>
        <p:nvPicPr>
          <p:cNvPr id="46" name="圖片 45"/>
          <p:cNvPicPr>
            <a:picLocks noChangeAspect="1"/>
          </p:cNvPicPr>
          <p:nvPr/>
        </p:nvPicPr>
        <p:blipFill>
          <a:blip r:embed="rId6"/>
          <a:stretch>
            <a:fillRect/>
          </a:stretch>
        </p:blipFill>
        <p:spPr>
          <a:xfrm>
            <a:off x="3240145" y="1970261"/>
            <a:ext cx="1004601" cy="299685"/>
          </a:xfrm>
          <a:prstGeom prst="rect">
            <a:avLst/>
          </a:prstGeom>
          <a:effectLst>
            <a:outerShdw blurRad="50800" dist="38100" dir="2700000" algn="tl" rotWithShape="0">
              <a:prstClr val="black">
                <a:alpha val="40000"/>
              </a:prstClr>
            </a:outerShdw>
          </a:effectLst>
        </p:spPr>
      </p:pic>
      <p:pic>
        <p:nvPicPr>
          <p:cNvPr id="47" name="圖片 46"/>
          <p:cNvPicPr>
            <a:picLocks noChangeAspect="1"/>
          </p:cNvPicPr>
          <p:nvPr/>
        </p:nvPicPr>
        <p:blipFill>
          <a:blip r:embed="rId7"/>
          <a:stretch>
            <a:fillRect/>
          </a:stretch>
        </p:blipFill>
        <p:spPr>
          <a:xfrm>
            <a:off x="3312153" y="4623804"/>
            <a:ext cx="950147" cy="448584"/>
          </a:xfrm>
          <a:prstGeom prst="rect">
            <a:avLst/>
          </a:prstGeom>
          <a:effectLst>
            <a:outerShdw blurRad="50800" dist="38100" dir="2700000" algn="tl" rotWithShape="0">
              <a:prstClr val="black">
                <a:alpha val="40000"/>
              </a:prstClr>
            </a:outerShdw>
          </a:effectLst>
        </p:spPr>
      </p:pic>
      <p:pic>
        <p:nvPicPr>
          <p:cNvPr id="48" name="圖片 47"/>
          <p:cNvPicPr>
            <a:picLocks noChangeAspect="1"/>
          </p:cNvPicPr>
          <p:nvPr/>
        </p:nvPicPr>
        <p:blipFill>
          <a:blip r:embed="rId8"/>
          <a:stretch>
            <a:fillRect/>
          </a:stretch>
        </p:blipFill>
        <p:spPr>
          <a:xfrm>
            <a:off x="1833931" y="4457461"/>
            <a:ext cx="622936" cy="422807"/>
          </a:xfrm>
          <a:prstGeom prst="rect">
            <a:avLst/>
          </a:prstGeom>
          <a:effectLst>
            <a:outerShdw blurRad="50800" dist="38100" dir="2700000" algn="tl" rotWithShape="0">
              <a:prstClr val="black">
                <a:alpha val="40000"/>
              </a:prstClr>
            </a:outerShdw>
          </a:effectLst>
        </p:spPr>
      </p:pic>
      <p:grpSp>
        <p:nvGrpSpPr>
          <p:cNvPr id="49" name="群組 48"/>
          <p:cNvGrpSpPr/>
          <p:nvPr/>
        </p:nvGrpSpPr>
        <p:grpSpPr>
          <a:xfrm>
            <a:off x="5888241" y="3195020"/>
            <a:ext cx="1270590" cy="1363880"/>
            <a:chOff x="7050102" y="187205"/>
            <a:chExt cx="1752361" cy="1706183"/>
          </a:xfrm>
        </p:grpSpPr>
        <p:pic>
          <p:nvPicPr>
            <p:cNvPr id="50" name="圖片 49"/>
            <p:cNvPicPr>
              <a:picLocks noChangeAspect="1"/>
            </p:cNvPicPr>
            <p:nvPr/>
          </p:nvPicPr>
          <p:blipFill>
            <a:blip r:embed="rId9"/>
            <a:stretch>
              <a:fillRect/>
            </a:stretch>
          </p:blipFill>
          <p:spPr>
            <a:xfrm>
              <a:off x="7852305" y="187205"/>
              <a:ext cx="893802" cy="564702"/>
            </a:xfrm>
            <a:prstGeom prst="rect">
              <a:avLst/>
            </a:prstGeom>
          </p:spPr>
        </p:pic>
        <p:sp>
          <p:nvSpPr>
            <p:cNvPr id="51" name="梯形 50"/>
            <p:cNvSpPr/>
            <p:nvPr/>
          </p:nvSpPr>
          <p:spPr>
            <a:xfrm rot="16200000" flipV="1">
              <a:off x="7265357" y="356282"/>
              <a:ext cx="1321851" cy="1752361"/>
            </a:xfrm>
            <a:prstGeom prst="trapezoid">
              <a:avLst>
                <a:gd name="adj" fmla="val 22388"/>
              </a:avLst>
            </a:prstGeom>
            <a:blipFill dpi="0" rotWithShape="1">
              <a:blip r:embed="rId10" cstate="print">
                <a:extLst>
                  <a:ext uri="{28A0092B-C50C-407E-A947-70E740481C1C}">
                    <a14:useLocalDpi xmlns:a14="http://schemas.microsoft.com/office/drawing/2010/main" val="0"/>
                  </a:ext>
                </a:extLst>
              </a:blip>
              <a:srcRect/>
              <a:stretch>
                <a:fillRect/>
              </a:stretch>
            </a:blip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grpSp>
      <p:grpSp>
        <p:nvGrpSpPr>
          <p:cNvPr id="52" name="群組 51"/>
          <p:cNvGrpSpPr/>
          <p:nvPr/>
        </p:nvGrpSpPr>
        <p:grpSpPr>
          <a:xfrm>
            <a:off x="2635844" y="2039179"/>
            <a:ext cx="580472" cy="194005"/>
            <a:chOff x="5813601" y="2465346"/>
            <a:chExt cx="918639" cy="229833"/>
          </a:xfrm>
          <a:effectLst>
            <a:outerShdw blurRad="50800" dist="38100" dir="2700000" algn="tl" rotWithShape="0">
              <a:prstClr val="black">
                <a:alpha val="40000"/>
              </a:prstClr>
            </a:outerShdw>
          </a:effectLst>
        </p:grpSpPr>
        <p:sp>
          <p:nvSpPr>
            <p:cNvPr id="53" name="矩形 52"/>
            <p:cNvSpPr/>
            <p:nvPr/>
          </p:nvSpPr>
          <p:spPr>
            <a:xfrm>
              <a:off x="5813601" y="2465346"/>
              <a:ext cx="918639" cy="229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4" name="直線單箭頭接點 53"/>
            <p:cNvCxnSpPr>
              <a:stCxn id="53" idx="1"/>
              <a:endCxn id="53" idx="3"/>
            </p:cNvCxnSpPr>
            <p:nvPr/>
          </p:nvCxnSpPr>
          <p:spPr>
            <a:xfrm>
              <a:off x="5813601" y="2580263"/>
              <a:ext cx="918639" cy="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grpSp>
      <p:grpSp>
        <p:nvGrpSpPr>
          <p:cNvPr id="55" name="群組 54"/>
          <p:cNvGrpSpPr/>
          <p:nvPr/>
        </p:nvGrpSpPr>
        <p:grpSpPr>
          <a:xfrm>
            <a:off x="3866994" y="3295792"/>
            <a:ext cx="609270" cy="144000"/>
            <a:chOff x="539552" y="1146320"/>
            <a:chExt cx="144016" cy="611556"/>
          </a:xfrm>
        </p:grpSpPr>
        <p:sp>
          <p:nvSpPr>
            <p:cNvPr id="56" name="矩形 55"/>
            <p:cNvSpPr/>
            <p:nvPr/>
          </p:nvSpPr>
          <p:spPr>
            <a:xfrm>
              <a:off x="539552" y="1146320"/>
              <a:ext cx="144016" cy="1528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57" name="矩形 56"/>
            <p:cNvSpPr/>
            <p:nvPr/>
          </p:nvSpPr>
          <p:spPr>
            <a:xfrm>
              <a:off x="539552" y="1299209"/>
              <a:ext cx="144016" cy="1528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58" name="矩形 57"/>
            <p:cNvSpPr/>
            <p:nvPr/>
          </p:nvSpPr>
          <p:spPr>
            <a:xfrm>
              <a:off x="539552" y="1452098"/>
              <a:ext cx="144016" cy="1528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59" name="矩形 58"/>
            <p:cNvSpPr/>
            <p:nvPr/>
          </p:nvSpPr>
          <p:spPr>
            <a:xfrm>
              <a:off x="539552" y="1604987"/>
              <a:ext cx="144016" cy="1528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grpSp>
      <p:cxnSp>
        <p:nvCxnSpPr>
          <p:cNvPr id="60" name="肘形接點 59"/>
          <p:cNvCxnSpPr>
            <a:stCxn id="64" idx="3"/>
            <a:endCxn id="56" idx="3"/>
          </p:cNvCxnSpPr>
          <p:nvPr/>
        </p:nvCxnSpPr>
        <p:spPr>
          <a:xfrm>
            <a:off x="4268576" y="2041580"/>
            <a:ext cx="207688" cy="1272212"/>
          </a:xfrm>
          <a:prstGeom prst="bentConnector3">
            <a:avLst>
              <a:gd name="adj1" fmla="val 210069"/>
            </a:avLst>
          </a:prstGeom>
          <a:ln w="12700">
            <a:tailEnd type="triangle"/>
          </a:ln>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61" name="肘形接點 60"/>
          <p:cNvCxnSpPr>
            <a:stCxn id="74" idx="3"/>
            <a:endCxn id="59" idx="3"/>
          </p:cNvCxnSpPr>
          <p:nvPr/>
        </p:nvCxnSpPr>
        <p:spPr>
          <a:xfrm flipV="1">
            <a:off x="4320265" y="3421792"/>
            <a:ext cx="155999" cy="1455572"/>
          </a:xfrm>
          <a:prstGeom prst="bentConnector3">
            <a:avLst>
              <a:gd name="adj1" fmla="val 246539"/>
            </a:avLst>
          </a:prstGeom>
          <a:ln w="3175">
            <a:tailEnd type="triangl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grpSp>
        <p:nvGrpSpPr>
          <p:cNvPr id="62" name="群組 61"/>
          <p:cNvGrpSpPr/>
          <p:nvPr/>
        </p:nvGrpSpPr>
        <p:grpSpPr>
          <a:xfrm>
            <a:off x="4153671" y="1945404"/>
            <a:ext cx="114905" cy="256468"/>
            <a:chOff x="539552" y="1146320"/>
            <a:chExt cx="144016" cy="611556"/>
          </a:xfrm>
        </p:grpSpPr>
        <p:sp>
          <p:nvSpPr>
            <p:cNvPr id="63" name="矩形 62"/>
            <p:cNvSpPr/>
            <p:nvPr/>
          </p:nvSpPr>
          <p:spPr>
            <a:xfrm>
              <a:off x="539552" y="1146320"/>
              <a:ext cx="144016" cy="1528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p:nvSpPr>
          <p:spPr>
            <a:xfrm>
              <a:off x="539552" y="1299209"/>
              <a:ext cx="144016" cy="1528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p:nvSpPr>
          <p:spPr>
            <a:xfrm>
              <a:off x="539552" y="1452098"/>
              <a:ext cx="144016" cy="1528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p:nvSpPr>
          <p:spPr>
            <a:xfrm>
              <a:off x="539552" y="1604987"/>
              <a:ext cx="144016" cy="1528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3" name="群組 72"/>
          <p:cNvGrpSpPr/>
          <p:nvPr/>
        </p:nvGrpSpPr>
        <p:grpSpPr>
          <a:xfrm>
            <a:off x="3264019" y="4859364"/>
            <a:ext cx="1056246" cy="144000"/>
            <a:chOff x="539552" y="1146320"/>
            <a:chExt cx="144016" cy="611556"/>
          </a:xfrm>
        </p:grpSpPr>
        <p:sp>
          <p:nvSpPr>
            <p:cNvPr id="74" name="矩形 73"/>
            <p:cNvSpPr/>
            <p:nvPr/>
          </p:nvSpPr>
          <p:spPr>
            <a:xfrm>
              <a:off x="539552" y="1146320"/>
              <a:ext cx="144016" cy="1528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75" name="矩形 74"/>
            <p:cNvSpPr/>
            <p:nvPr/>
          </p:nvSpPr>
          <p:spPr>
            <a:xfrm>
              <a:off x="539552" y="1299209"/>
              <a:ext cx="144016" cy="1528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76" name="矩形 75"/>
            <p:cNvSpPr/>
            <p:nvPr/>
          </p:nvSpPr>
          <p:spPr>
            <a:xfrm>
              <a:off x="539552" y="1452098"/>
              <a:ext cx="144016" cy="1528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77" name="矩形 76"/>
            <p:cNvSpPr/>
            <p:nvPr/>
          </p:nvSpPr>
          <p:spPr>
            <a:xfrm>
              <a:off x="539552" y="1604987"/>
              <a:ext cx="144016" cy="1528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grpSp>
      <p:sp>
        <p:nvSpPr>
          <p:cNvPr id="78" name="矩形 77"/>
          <p:cNvSpPr/>
          <p:nvPr/>
        </p:nvSpPr>
        <p:spPr>
          <a:xfrm>
            <a:off x="1628634" y="3306854"/>
            <a:ext cx="105648" cy="120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79" name="矩形 78"/>
          <p:cNvSpPr/>
          <p:nvPr/>
        </p:nvSpPr>
        <p:spPr>
          <a:xfrm>
            <a:off x="3401445" y="2292165"/>
            <a:ext cx="670055" cy="256480"/>
          </a:xfrm>
          <a:prstGeom prst="rect">
            <a:avLst/>
          </a:prstGeom>
        </p:spPr>
        <p:txBody>
          <a:bodyPr wrap="none" lIns="0" tIns="0" rIns="0" bIns="0">
            <a:spAutoFit/>
          </a:bodyPr>
          <a:lstStyle/>
          <a:p>
            <a:pPr algn="ctr">
              <a:lnSpc>
                <a:spcPts val="1000"/>
              </a:lnSpc>
            </a:pPr>
            <a:r>
              <a:rPr lang="en-US" altLang="zh-TW" sz="900" dirty="0">
                <a:solidFill>
                  <a:schemeClr val="tx1">
                    <a:lumMod val="75000"/>
                    <a:lumOff val="25000"/>
                  </a:schemeClr>
                </a:solidFill>
                <a:cs typeface="Calibri" panose="020F0502020204030204" pitchFamily="34" charset="0"/>
              </a:rPr>
              <a:t>SHURE P300</a:t>
            </a:r>
            <a:br>
              <a:rPr lang="en-US" altLang="zh-TW" sz="900" dirty="0">
                <a:solidFill>
                  <a:schemeClr val="tx1">
                    <a:lumMod val="75000"/>
                    <a:lumOff val="25000"/>
                  </a:schemeClr>
                </a:solidFill>
                <a:cs typeface="Calibri" panose="020F0502020204030204" pitchFamily="34" charset="0"/>
              </a:rPr>
            </a:br>
            <a:r>
              <a:rPr lang="en-US" altLang="zh-TW" sz="900" dirty="0">
                <a:solidFill>
                  <a:schemeClr val="tx1">
                    <a:lumMod val="75000"/>
                    <a:lumOff val="25000"/>
                  </a:schemeClr>
                </a:solidFill>
                <a:cs typeface="Calibri" panose="020F0502020204030204" pitchFamily="34" charset="0"/>
              </a:rPr>
              <a:t>MIX Processor</a:t>
            </a:r>
          </a:p>
        </p:txBody>
      </p:sp>
      <p:sp>
        <p:nvSpPr>
          <p:cNvPr id="80" name="矩形 79"/>
          <p:cNvSpPr/>
          <p:nvPr/>
        </p:nvSpPr>
        <p:spPr>
          <a:xfrm>
            <a:off x="1761479" y="2371819"/>
            <a:ext cx="767839" cy="256480"/>
          </a:xfrm>
          <a:prstGeom prst="rect">
            <a:avLst/>
          </a:prstGeom>
        </p:spPr>
        <p:txBody>
          <a:bodyPr wrap="none" lIns="0" tIns="0" rIns="0" bIns="0">
            <a:spAutoFit/>
          </a:bodyPr>
          <a:lstStyle/>
          <a:p>
            <a:pPr algn="ctr">
              <a:lnSpc>
                <a:spcPts val="1000"/>
              </a:lnSpc>
            </a:pPr>
            <a:r>
              <a:rPr lang="en-US" altLang="zh-TW" sz="900" dirty="0">
                <a:solidFill>
                  <a:schemeClr val="tx1">
                    <a:lumMod val="75000"/>
                    <a:lumOff val="25000"/>
                  </a:schemeClr>
                </a:solidFill>
                <a:cs typeface="Calibri" panose="020F0502020204030204" pitchFamily="34" charset="0"/>
              </a:rPr>
              <a:t>SHURE MXA710 </a:t>
            </a:r>
          </a:p>
          <a:p>
            <a:pPr algn="ctr">
              <a:lnSpc>
                <a:spcPts val="1000"/>
              </a:lnSpc>
            </a:pPr>
            <a:r>
              <a:rPr lang="en-US" altLang="zh-TW" sz="900" dirty="0">
                <a:solidFill>
                  <a:schemeClr val="tx1">
                    <a:lumMod val="75000"/>
                    <a:lumOff val="25000"/>
                  </a:schemeClr>
                </a:solidFill>
                <a:cs typeface="Calibri" panose="020F0502020204030204" pitchFamily="34" charset="0"/>
              </a:rPr>
              <a:t>MICs </a:t>
            </a:r>
            <a:endParaRPr lang="en-US" altLang="zh-TW" sz="900" dirty="0"/>
          </a:p>
        </p:txBody>
      </p:sp>
      <p:sp>
        <p:nvSpPr>
          <p:cNvPr id="81" name="矩形 80"/>
          <p:cNvSpPr/>
          <p:nvPr/>
        </p:nvSpPr>
        <p:spPr>
          <a:xfrm>
            <a:off x="5940653" y="2796221"/>
            <a:ext cx="1057982" cy="256480"/>
          </a:xfrm>
          <a:prstGeom prst="rect">
            <a:avLst/>
          </a:prstGeom>
        </p:spPr>
        <p:txBody>
          <a:bodyPr wrap="none" lIns="0" tIns="0" rIns="0" bIns="0">
            <a:spAutoFit/>
          </a:bodyPr>
          <a:lstStyle/>
          <a:p>
            <a:pPr algn="ctr">
              <a:lnSpc>
                <a:spcPts val="1000"/>
              </a:lnSpc>
            </a:pPr>
            <a:r>
              <a:rPr lang="en-US" altLang="zh-TW" sz="900" dirty="0">
                <a:solidFill>
                  <a:schemeClr val="tx1">
                    <a:lumMod val="75000"/>
                    <a:lumOff val="25000"/>
                  </a:schemeClr>
                </a:solidFill>
                <a:cs typeface="Calibri" panose="020F0502020204030204" pitchFamily="34" charset="0"/>
              </a:rPr>
              <a:t>Newline TT8619IP 86” </a:t>
            </a:r>
          </a:p>
          <a:p>
            <a:pPr algn="ctr">
              <a:lnSpc>
                <a:spcPts val="1000"/>
              </a:lnSpc>
            </a:pPr>
            <a:r>
              <a:rPr lang="en-US" altLang="zh-TW" sz="900" dirty="0">
                <a:solidFill>
                  <a:schemeClr val="tx1">
                    <a:lumMod val="75000"/>
                    <a:lumOff val="25000"/>
                  </a:schemeClr>
                </a:solidFill>
                <a:cs typeface="Calibri" panose="020F0502020204030204" pitchFamily="34" charset="0"/>
              </a:rPr>
              <a:t>Touch Displays</a:t>
            </a:r>
          </a:p>
        </p:txBody>
      </p:sp>
      <p:sp>
        <p:nvSpPr>
          <p:cNvPr id="82" name="矩形 81"/>
          <p:cNvSpPr/>
          <p:nvPr/>
        </p:nvSpPr>
        <p:spPr>
          <a:xfrm>
            <a:off x="5993713" y="4579688"/>
            <a:ext cx="1123705" cy="256480"/>
          </a:xfrm>
          <a:prstGeom prst="rect">
            <a:avLst/>
          </a:prstGeom>
        </p:spPr>
        <p:txBody>
          <a:bodyPr wrap="none" lIns="0" tIns="0" rIns="0" bIns="0">
            <a:spAutoFit/>
          </a:bodyPr>
          <a:lstStyle/>
          <a:p>
            <a:pPr algn="ctr">
              <a:lnSpc>
                <a:spcPts val="1000"/>
              </a:lnSpc>
            </a:pPr>
            <a:r>
              <a:rPr lang="en-US" altLang="zh-TW" sz="900" dirty="0">
                <a:solidFill>
                  <a:schemeClr val="tx1">
                    <a:lumMod val="75000"/>
                    <a:lumOff val="25000"/>
                  </a:schemeClr>
                </a:solidFill>
                <a:cs typeface="Calibri" panose="020F0502020204030204" pitchFamily="34" charset="0"/>
              </a:rPr>
              <a:t>Epson Brightlink 1485Fi </a:t>
            </a:r>
          </a:p>
          <a:p>
            <a:pPr algn="ctr">
              <a:lnSpc>
                <a:spcPts val="1000"/>
              </a:lnSpc>
            </a:pPr>
            <a:r>
              <a:rPr lang="en-US" altLang="zh-TW" sz="900" dirty="0">
                <a:solidFill>
                  <a:schemeClr val="tx1">
                    <a:lumMod val="75000"/>
                    <a:lumOff val="25000"/>
                  </a:schemeClr>
                </a:solidFill>
                <a:cs typeface="Calibri" panose="020F0502020204030204" pitchFamily="34" charset="0"/>
              </a:rPr>
              <a:t>Projector and Screen</a:t>
            </a:r>
          </a:p>
        </p:txBody>
      </p:sp>
      <p:sp>
        <p:nvSpPr>
          <p:cNvPr id="83" name="矩形 82"/>
          <p:cNvSpPr/>
          <p:nvPr/>
        </p:nvSpPr>
        <p:spPr>
          <a:xfrm>
            <a:off x="3085090" y="3589126"/>
            <a:ext cx="1404231" cy="256480"/>
          </a:xfrm>
          <a:prstGeom prst="rect">
            <a:avLst/>
          </a:prstGeom>
        </p:spPr>
        <p:txBody>
          <a:bodyPr wrap="none" lIns="0" tIns="0" rIns="0" bIns="0">
            <a:spAutoFit/>
          </a:bodyPr>
          <a:lstStyle/>
          <a:p>
            <a:pPr algn="ctr">
              <a:lnSpc>
                <a:spcPts val="1000"/>
              </a:lnSpc>
            </a:pPr>
            <a:r>
              <a:rPr lang="en-US" altLang="zh-TW" sz="900" dirty="0">
                <a:solidFill>
                  <a:schemeClr val="tx1">
                    <a:lumMod val="75000"/>
                    <a:lumOff val="25000"/>
                  </a:schemeClr>
                </a:solidFill>
                <a:cs typeface="Calibri" panose="020F0502020204030204" pitchFamily="34" charset="0"/>
              </a:rPr>
              <a:t>AVPRO EDGE 18GBPS 8X8 </a:t>
            </a:r>
          </a:p>
          <a:p>
            <a:pPr algn="ctr">
              <a:lnSpc>
                <a:spcPts val="1000"/>
              </a:lnSpc>
            </a:pPr>
            <a:r>
              <a:rPr lang="en-US" altLang="zh-TW" sz="900" dirty="0">
                <a:solidFill>
                  <a:schemeClr val="tx1">
                    <a:lumMod val="75000"/>
                    <a:lumOff val="25000"/>
                  </a:schemeClr>
                </a:solidFill>
                <a:cs typeface="Calibri" panose="020F0502020204030204" pitchFamily="34" charset="0"/>
              </a:rPr>
              <a:t>HDMI/HDBaseT Matrix Switch</a:t>
            </a:r>
          </a:p>
        </p:txBody>
      </p:sp>
      <p:sp>
        <p:nvSpPr>
          <p:cNvPr id="84" name="矩形 83"/>
          <p:cNvSpPr/>
          <p:nvPr/>
        </p:nvSpPr>
        <p:spPr>
          <a:xfrm>
            <a:off x="3278605" y="4354901"/>
            <a:ext cx="1037143" cy="256480"/>
          </a:xfrm>
          <a:prstGeom prst="rect">
            <a:avLst/>
          </a:prstGeom>
        </p:spPr>
        <p:txBody>
          <a:bodyPr wrap="none" lIns="0" tIns="0" rIns="0" bIns="0">
            <a:spAutoFit/>
          </a:bodyPr>
          <a:lstStyle/>
          <a:p>
            <a:pPr algn="ctr">
              <a:lnSpc>
                <a:spcPts val="1000"/>
              </a:lnSpc>
            </a:pPr>
            <a:r>
              <a:rPr lang="it-IT" altLang="zh-TW" sz="900" dirty="0">
                <a:solidFill>
                  <a:schemeClr val="tx1">
                    <a:lumMod val="75000"/>
                    <a:lumOff val="25000"/>
                  </a:schemeClr>
                </a:solidFill>
                <a:cs typeface="Calibri" panose="020F0502020204030204" pitchFamily="34" charset="0"/>
              </a:rPr>
              <a:t>Extron IPCP Pro 350Xi </a:t>
            </a:r>
          </a:p>
          <a:p>
            <a:pPr algn="ctr">
              <a:lnSpc>
                <a:spcPts val="1000"/>
              </a:lnSpc>
            </a:pPr>
            <a:r>
              <a:rPr lang="en-US" altLang="zh-TW" sz="900" dirty="0">
                <a:solidFill>
                  <a:schemeClr val="tx1">
                    <a:lumMod val="75000"/>
                    <a:lumOff val="25000"/>
                  </a:schemeClr>
                </a:solidFill>
                <a:cs typeface="Calibri" panose="020F0502020204030204" pitchFamily="34" charset="0"/>
              </a:rPr>
              <a:t>C</a:t>
            </a:r>
            <a:r>
              <a:rPr lang="it-IT" altLang="zh-TW" sz="900" dirty="0">
                <a:solidFill>
                  <a:schemeClr val="tx1">
                    <a:lumMod val="75000"/>
                    <a:lumOff val="25000"/>
                  </a:schemeClr>
                </a:solidFill>
                <a:cs typeface="Calibri" panose="020F0502020204030204" pitchFamily="34" charset="0"/>
              </a:rPr>
              <a:t>ontrol </a:t>
            </a:r>
            <a:r>
              <a:rPr lang="en-US" altLang="zh-TW" sz="900" dirty="0">
                <a:solidFill>
                  <a:schemeClr val="tx1">
                    <a:lumMod val="75000"/>
                    <a:lumOff val="25000"/>
                  </a:schemeClr>
                </a:solidFill>
                <a:cs typeface="Calibri" panose="020F0502020204030204" pitchFamily="34" charset="0"/>
              </a:rPr>
              <a:t>P</a:t>
            </a:r>
            <a:r>
              <a:rPr lang="it-IT" altLang="zh-TW" sz="900" dirty="0">
                <a:solidFill>
                  <a:schemeClr val="tx1">
                    <a:lumMod val="75000"/>
                    <a:lumOff val="25000"/>
                  </a:schemeClr>
                </a:solidFill>
                <a:cs typeface="Calibri" panose="020F0502020204030204" pitchFamily="34" charset="0"/>
              </a:rPr>
              <a:t>rocessor</a:t>
            </a:r>
            <a:endParaRPr lang="en-US" altLang="zh-TW" sz="900" dirty="0">
              <a:solidFill>
                <a:schemeClr val="tx1">
                  <a:lumMod val="75000"/>
                  <a:lumOff val="25000"/>
                </a:schemeClr>
              </a:solidFill>
              <a:cs typeface="Calibri" panose="020F0502020204030204" pitchFamily="34" charset="0"/>
            </a:endParaRPr>
          </a:p>
        </p:txBody>
      </p:sp>
      <p:sp>
        <p:nvSpPr>
          <p:cNvPr id="85" name="矩形 84"/>
          <p:cNvSpPr/>
          <p:nvPr/>
        </p:nvSpPr>
        <p:spPr>
          <a:xfrm>
            <a:off x="1866802" y="4197518"/>
            <a:ext cx="599523" cy="256480"/>
          </a:xfrm>
          <a:prstGeom prst="rect">
            <a:avLst/>
          </a:prstGeom>
        </p:spPr>
        <p:txBody>
          <a:bodyPr wrap="none" lIns="0" tIns="0" rIns="0" bIns="0">
            <a:spAutoFit/>
          </a:bodyPr>
          <a:lstStyle/>
          <a:p>
            <a:pPr algn="ctr">
              <a:lnSpc>
                <a:spcPts val="1000"/>
              </a:lnSpc>
            </a:pPr>
            <a:r>
              <a:rPr lang="en-US" altLang="zh-TW" sz="900" dirty="0">
                <a:solidFill>
                  <a:schemeClr val="tx1">
                    <a:lumMod val="75000"/>
                    <a:lumOff val="25000"/>
                  </a:schemeClr>
                </a:solidFill>
                <a:cs typeface="Calibri" panose="020F0502020204030204" pitchFamily="34" charset="0"/>
              </a:rPr>
              <a:t>EXTRON</a:t>
            </a:r>
            <a:r>
              <a:rPr lang="zh-TW" altLang="en-US" sz="900" dirty="0">
                <a:solidFill>
                  <a:schemeClr val="tx1">
                    <a:lumMod val="75000"/>
                    <a:lumOff val="25000"/>
                  </a:schemeClr>
                </a:solidFill>
                <a:cs typeface="Calibri" panose="020F0502020204030204" pitchFamily="34" charset="0"/>
              </a:rPr>
              <a:t> </a:t>
            </a:r>
            <a:r>
              <a:rPr lang="en-US" altLang="zh-TW" sz="900" dirty="0">
                <a:solidFill>
                  <a:schemeClr val="tx1">
                    <a:lumMod val="75000"/>
                    <a:lumOff val="25000"/>
                  </a:schemeClr>
                </a:solidFill>
                <a:cs typeface="Calibri" panose="020F0502020204030204" pitchFamily="34" charset="0"/>
              </a:rPr>
              <a:t>10” </a:t>
            </a:r>
          </a:p>
          <a:p>
            <a:pPr algn="ctr">
              <a:lnSpc>
                <a:spcPts val="1000"/>
              </a:lnSpc>
            </a:pPr>
            <a:r>
              <a:rPr lang="en-US" altLang="zh-TW" sz="900" dirty="0">
                <a:solidFill>
                  <a:schemeClr val="tx1">
                    <a:lumMod val="75000"/>
                    <a:lumOff val="25000"/>
                  </a:schemeClr>
                </a:solidFill>
                <a:cs typeface="Calibri" panose="020F0502020204030204" pitchFamily="34" charset="0"/>
              </a:rPr>
              <a:t>Touch Panel</a:t>
            </a:r>
          </a:p>
        </p:txBody>
      </p:sp>
      <p:sp>
        <p:nvSpPr>
          <p:cNvPr id="86" name="矩形 85"/>
          <p:cNvSpPr/>
          <p:nvPr/>
        </p:nvSpPr>
        <p:spPr>
          <a:xfrm>
            <a:off x="1237995" y="1680373"/>
            <a:ext cx="6336704" cy="343338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7" name="群組 86"/>
          <p:cNvGrpSpPr/>
          <p:nvPr/>
        </p:nvGrpSpPr>
        <p:grpSpPr>
          <a:xfrm>
            <a:off x="2562768" y="3233203"/>
            <a:ext cx="584343" cy="240519"/>
            <a:chOff x="539552" y="1569419"/>
            <a:chExt cx="720080" cy="240519"/>
          </a:xfrm>
        </p:grpSpPr>
        <p:sp>
          <p:nvSpPr>
            <p:cNvPr id="88" name="矩形 87"/>
            <p:cNvSpPr/>
            <p:nvPr/>
          </p:nvSpPr>
          <p:spPr>
            <a:xfrm>
              <a:off x="539552" y="1569419"/>
              <a:ext cx="720080" cy="240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cxnSp>
          <p:nvCxnSpPr>
            <p:cNvPr id="89" name="直線單箭頭接點 88"/>
            <p:cNvCxnSpPr>
              <a:stCxn id="88" idx="1"/>
              <a:endCxn id="88" idx="3"/>
            </p:cNvCxnSpPr>
            <p:nvPr/>
          </p:nvCxnSpPr>
          <p:spPr>
            <a:xfrm>
              <a:off x="539552" y="1689679"/>
              <a:ext cx="720080" cy="0"/>
            </a:xfrm>
            <a:prstGeom prst="straightConnector1">
              <a:avLst/>
            </a:prstGeom>
            <a:ln>
              <a:tailEnd type="triangle"/>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pSp>
      <p:cxnSp>
        <p:nvCxnSpPr>
          <p:cNvPr id="90" name="肘形接點 89"/>
          <p:cNvCxnSpPr>
            <a:stCxn id="76" idx="1"/>
            <a:endCxn id="78" idx="1"/>
          </p:cNvCxnSpPr>
          <p:nvPr/>
        </p:nvCxnSpPr>
        <p:spPr>
          <a:xfrm rot="10800000">
            <a:off x="1628635" y="3366984"/>
            <a:ext cx="1635385" cy="1582380"/>
          </a:xfrm>
          <a:prstGeom prst="bentConnector3">
            <a:avLst>
              <a:gd name="adj1" fmla="val 113978"/>
            </a:avLst>
          </a:prstGeom>
          <a:ln w="3175">
            <a:tailEnd type="triangl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grpSp>
        <p:nvGrpSpPr>
          <p:cNvPr id="91" name="群組 90"/>
          <p:cNvGrpSpPr/>
          <p:nvPr/>
        </p:nvGrpSpPr>
        <p:grpSpPr>
          <a:xfrm>
            <a:off x="1561927" y="1680373"/>
            <a:ext cx="2495027" cy="152427"/>
            <a:chOff x="4576532" y="1126590"/>
            <a:chExt cx="2495027" cy="152427"/>
          </a:xfrm>
        </p:grpSpPr>
        <p:sp>
          <p:nvSpPr>
            <p:cNvPr id="92" name="矩形 91"/>
            <p:cNvSpPr/>
            <p:nvPr/>
          </p:nvSpPr>
          <p:spPr>
            <a:xfrm>
              <a:off x="4611147" y="1141155"/>
              <a:ext cx="256831" cy="137862"/>
            </a:xfrm>
            <a:prstGeom prst="rect">
              <a:avLst/>
            </a:prstGeom>
          </p:spPr>
          <p:txBody>
            <a:bodyPr wrap="none" lIns="0" tIns="0" rIns="0" bIns="0">
              <a:spAutoFit/>
            </a:bodyPr>
            <a:lstStyle/>
            <a:p>
              <a:r>
                <a:rPr lang="en-US" altLang="zh-TW" sz="900" cap="all" dirty="0">
                  <a:cs typeface="Calibri" panose="020F0502020204030204" pitchFamily="34" charset="0"/>
                </a:rPr>
                <a:t>HDMI</a:t>
              </a:r>
              <a:endParaRPr lang="zh-TW" altLang="en-US" sz="900" cap="all" dirty="0">
                <a:cs typeface="Calibri" panose="020F0502020204030204" pitchFamily="34" charset="0"/>
              </a:endParaRPr>
            </a:p>
          </p:txBody>
        </p:sp>
        <p:cxnSp>
          <p:nvCxnSpPr>
            <p:cNvPr id="93" name="直線接點 92"/>
            <p:cNvCxnSpPr/>
            <p:nvPr/>
          </p:nvCxnSpPr>
          <p:spPr>
            <a:xfrm>
              <a:off x="4936813" y="1204958"/>
              <a:ext cx="180000" cy="0"/>
            </a:xfrm>
            <a:prstGeom prst="line">
              <a:avLst/>
            </a:prstGeom>
            <a:ln w="19050">
              <a:headEnd type="triangle"/>
            </a:ln>
          </p:spPr>
          <p:style>
            <a:lnRef idx="2">
              <a:schemeClr val="dk1"/>
            </a:lnRef>
            <a:fillRef idx="0">
              <a:schemeClr val="dk1"/>
            </a:fillRef>
            <a:effectRef idx="1">
              <a:schemeClr val="dk1"/>
            </a:effectRef>
            <a:fontRef idx="minor">
              <a:schemeClr val="tx1"/>
            </a:fontRef>
          </p:style>
        </p:cxnSp>
        <p:sp>
          <p:nvSpPr>
            <p:cNvPr id="94" name="矩形 93"/>
            <p:cNvSpPr/>
            <p:nvPr/>
          </p:nvSpPr>
          <p:spPr>
            <a:xfrm>
              <a:off x="5220072" y="1136029"/>
              <a:ext cx="242054" cy="138499"/>
            </a:xfrm>
            <a:prstGeom prst="rect">
              <a:avLst/>
            </a:prstGeom>
          </p:spPr>
          <p:txBody>
            <a:bodyPr wrap="none" lIns="0" tIns="0" rIns="0" bIns="0">
              <a:spAutoFit/>
            </a:bodyPr>
            <a:lstStyle/>
            <a:p>
              <a:r>
                <a:rPr lang="en-US" altLang="zh-TW" sz="900" cap="all" dirty="0">
                  <a:cs typeface="Calibri" panose="020F0502020204030204" pitchFamily="34" charset="0"/>
                </a:rPr>
                <a:t>CAT6</a:t>
              </a:r>
              <a:endParaRPr lang="zh-TW" altLang="en-US" sz="900" cap="all" dirty="0">
                <a:cs typeface="Calibri" panose="020F0502020204030204" pitchFamily="34" charset="0"/>
              </a:endParaRPr>
            </a:p>
          </p:txBody>
        </p:sp>
        <p:cxnSp>
          <p:nvCxnSpPr>
            <p:cNvPr id="95" name="直線接點 94"/>
            <p:cNvCxnSpPr/>
            <p:nvPr/>
          </p:nvCxnSpPr>
          <p:spPr>
            <a:xfrm>
              <a:off x="5533436" y="1204958"/>
              <a:ext cx="180000" cy="0"/>
            </a:xfrm>
            <a:prstGeom prst="line">
              <a:avLst/>
            </a:prstGeom>
            <a:ln w="19050">
              <a:headEnd type="triangle"/>
            </a:ln>
          </p:spPr>
          <p:style>
            <a:lnRef idx="2">
              <a:schemeClr val="accent1"/>
            </a:lnRef>
            <a:fillRef idx="0">
              <a:schemeClr val="accent1"/>
            </a:fillRef>
            <a:effectRef idx="1">
              <a:schemeClr val="accent1"/>
            </a:effectRef>
            <a:fontRef idx="minor">
              <a:schemeClr val="tx1"/>
            </a:fontRef>
          </p:style>
        </p:cxnSp>
        <p:sp>
          <p:nvSpPr>
            <p:cNvPr id="96" name="矩形 95"/>
            <p:cNvSpPr/>
            <p:nvPr/>
          </p:nvSpPr>
          <p:spPr>
            <a:xfrm>
              <a:off x="5772232" y="1136029"/>
              <a:ext cx="300902" cy="137862"/>
            </a:xfrm>
            <a:prstGeom prst="rect">
              <a:avLst/>
            </a:prstGeom>
          </p:spPr>
          <p:txBody>
            <a:bodyPr wrap="none" lIns="0" tIns="0" rIns="0" bIns="0">
              <a:spAutoFit/>
            </a:bodyPr>
            <a:lstStyle/>
            <a:p>
              <a:r>
                <a:rPr lang="en-US" altLang="zh-TW" sz="900" cap="all" dirty="0">
                  <a:cs typeface="Calibri" panose="020F0502020204030204" pitchFamily="34" charset="0"/>
                </a:rPr>
                <a:t>Audio</a:t>
              </a:r>
              <a:endParaRPr lang="zh-TW" altLang="en-US" sz="900" cap="all" dirty="0">
                <a:cs typeface="Calibri" panose="020F0502020204030204" pitchFamily="34" charset="0"/>
              </a:endParaRPr>
            </a:p>
          </p:txBody>
        </p:sp>
        <p:cxnSp>
          <p:nvCxnSpPr>
            <p:cNvPr id="97" name="直線接點 96"/>
            <p:cNvCxnSpPr/>
            <p:nvPr/>
          </p:nvCxnSpPr>
          <p:spPr>
            <a:xfrm>
              <a:off x="6164878" y="1204958"/>
              <a:ext cx="180000" cy="0"/>
            </a:xfrm>
            <a:prstGeom prst="line">
              <a:avLst/>
            </a:prstGeom>
            <a:ln w="19050">
              <a:headEnd type="triangle"/>
            </a:ln>
          </p:spPr>
          <p:style>
            <a:lnRef idx="2">
              <a:schemeClr val="accent3"/>
            </a:lnRef>
            <a:fillRef idx="0">
              <a:schemeClr val="accent3"/>
            </a:fillRef>
            <a:effectRef idx="1">
              <a:schemeClr val="accent3"/>
            </a:effectRef>
            <a:fontRef idx="minor">
              <a:schemeClr val="tx1"/>
            </a:fontRef>
          </p:style>
        </p:cxnSp>
        <p:sp>
          <p:nvSpPr>
            <p:cNvPr id="98" name="圓角矩形 97"/>
            <p:cNvSpPr/>
            <p:nvPr/>
          </p:nvSpPr>
          <p:spPr>
            <a:xfrm>
              <a:off x="4576532" y="1126590"/>
              <a:ext cx="2495027" cy="147301"/>
            </a:xfrm>
            <a:prstGeom prst="roundRect">
              <a:avLst>
                <a:gd name="adj" fmla="val 8569"/>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99" name="矩形 98"/>
            <p:cNvSpPr/>
            <p:nvPr/>
          </p:nvSpPr>
          <p:spPr>
            <a:xfrm>
              <a:off x="6402376" y="1135207"/>
              <a:ext cx="288541" cy="137862"/>
            </a:xfrm>
            <a:prstGeom prst="rect">
              <a:avLst/>
            </a:prstGeom>
          </p:spPr>
          <p:txBody>
            <a:bodyPr wrap="none" lIns="0" tIns="0" rIns="0" bIns="0">
              <a:spAutoFit/>
            </a:bodyPr>
            <a:lstStyle/>
            <a:p>
              <a:r>
                <a:rPr lang="en-US" altLang="zh-TW" sz="900" cap="all" dirty="0">
                  <a:cs typeface="Calibri" panose="020F0502020204030204" pitchFamily="34" charset="0"/>
                </a:rPr>
                <a:t>RS232</a:t>
              </a:r>
              <a:endParaRPr lang="zh-TW" altLang="en-US" sz="900" cap="all" dirty="0">
                <a:cs typeface="Calibri" panose="020F0502020204030204" pitchFamily="34" charset="0"/>
              </a:endParaRPr>
            </a:p>
          </p:txBody>
        </p:sp>
        <p:cxnSp>
          <p:nvCxnSpPr>
            <p:cNvPr id="100" name="直線接點 99"/>
            <p:cNvCxnSpPr/>
            <p:nvPr/>
          </p:nvCxnSpPr>
          <p:spPr>
            <a:xfrm>
              <a:off x="6771104" y="1204958"/>
              <a:ext cx="180000" cy="0"/>
            </a:xfrm>
            <a:prstGeom prst="line">
              <a:avLst/>
            </a:prstGeom>
            <a:ln w="19050">
              <a:headEnd type="triangle"/>
            </a:ln>
          </p:spPr>
          <p:style>
            <a:lnRef idx="2">
              <a:schemeClr val="accent6"/>
            </a:lnRef>
            <a:fillRef idx="0">
              <a:schemeClr val="accent6"/>
            </a:fillRef>
            <a:effectRef idx="1">
              <a:schemeClr val="accent6"/>
            </a:effectRef>
            <a:fontRef idx="minor">
              <a:schemeClr val="tx1"/>
            </a:fontRef>
          </p:style>
        </p:cxnSp>
      </p:grpSp>
      <p:pic>
        <p:nvPicPr>
          <p:cNvPr id="101" name="圖片 100"/>
          <p:cNvPicPr>
            <a:picLocks noChangeAspect="1"/>
          </p:cNvPicPr>
          <p:nvPr/>
        </p:nvPicPr>
        <p:blipFill>
          <a:blip r:embed="rId11"/>
          <a:stretch>
            <a:fillRect/>
          </a:stretch>
        </p:blipFill>
        <p:spPr>
          <a:xfrm>
            <a:off x="1543499" y="2852538"/>
            <a:ext cx="543958" cy="466623"/>
          </a:xfrm>
          <a:prstGeom prst="rect">
            <a:avLst/>
          </a:prstGeom>
        </p:spPr>
      </p:pic>
      <p:pic>
        <p:nvPicPr>
          <p:cNvPr id="102" name="圖片 101"/>
          <p:cNvPicPr>
            <a:picLocks noChangeAspect="1"/>
          </p:cNvPicPr>
          <p:nvPr/>
        </p:nvPicPr>
        <p:blipFill>
          <a:blip r:embed="rId11"/>
          <a:stretch>
            <a:fillRect/>
          </a:stretch>
        </p:blipFill>
        <p:spPr>
          <a:xfrm>
            <a:off x="1664623" y="2898721"/>
            <a:ext cx="695648" cy="596749"/>
          </a:xfrm>
          <a:prstGeom prst="rect">
            <a:avLst/>
          </a:prstGeom>
        </p:spPr>
      </p:pic>
      <p:pic>
        <p:nvPicPr>
          <p:cNvPr id="103" name="圖片 102"/>
          <p:cNvPicPr>
            <a:picLocks noChangeAspect="1"/>
          </p:cNvPicPr>
          <p:nvPr/>
        </p:nvPicPr>
        <p:blipFill>
          <a:blip r:embed="rId11"/>
          <a:stretch>
            <a:fillRect/>
          </a:stretch>
        </p:blipFill>
        <p:spPr>
          <a:xfrm>
            <a:off x="1851616" y="2974808"/>
            <a:ext cx="849318" cy="728572"/>
          </a:xfrm>
          <a:prstGeom prst="rect">
            <a:avLst/>
          </a:prstGeom>
        </p:spPr>
      </p:pic>
      <p:sp>
        <p:nvSpPr>
          <p:cNvPr id="104" name="矩形 103"/>
          <p:cNvSpPr/>
          <p:nvPr/>
        </p:nvSpPr>
        <p:spPr>
          <a:xfrm>
            <a:off x="1570606" y="3665108"/>
            <a:ext cx="1035541" cy="256480"/>
          </a:xfrm>
          <a:prstGeom prst="rect">
            <a:avLst/>
          </a:prstGeom>
        </p:spPr>
        <p:txBody>
          <a:bodyPr wrap="none" lIns="0" tIns="0" rIns="0" bIns="0">
            <a:spAutoFit/>
          </a:bodyPr>
          <a:lstStyle/>
          <a:p>
            <a:pPr algn="ctr">
              <a:lnSpc>
                <a:spcPts val="1000"/>
              </a:lnSpc>
            </a:pPr>
            <a:r>
              <a:rPr lang="en-US" altLang="zh-TW" sz="1050" b="1" dirty="0">
                <a:solidFill>
                  <a:schemeClr val="tx1">
                    <a:lumMod val="75000"/>
                    <a:lumOff val="25000"/>
                  </a:schemeClr>
                </a:solidFill>
                <a:cs typeface="Calibri" panose="020F0502020204030204" pitchFamily="34" charset="0"/>
              </a:rPr>
              <a:t>LUMENS</a:t>
            </a:r>
            <a:r>
              <a:rPr lang="zh-TW" altLang="en-US" sz="1050" b="1" dirty="0">
                <a:solidFill>
                  <a:schemeClr val="tx1">
                    <a:lumMod val="75000"/>
                    <a:lumOff val="25000"/>
                  </a:schemeClr>
                </a:solidFill>
                <a:cs typeface="Calibri" panose="020F0502020204030204" pitchFamily="34" charset="0"/>
              </a:rPr>
              <a:t> </a:t>
            </a:r>
            <a:r>
              <a:rPr lang="en-US" altLang="zh-TW" sz="1050" b="1" dirty="0">
                <a:solidFill>
                  <a:schemeClr val="tx1">
                    <a:lumMod val="75000"/>
                    <a:lumOff val="25000"/>
                  </a:schemeClr>
                </a:solidFill>
                <a:cs typeface="Calibri" panose="020F0502020204030204" pitchFamily="34" charset="0"/>
              </a:rPr>
              <a:t>VC-B30U </a:t>
            </a:r>
          </a:p>
          <a:p>
            <a:pPr algn="ctr">
              <a:lnSpc>
                <a:spcPts val="1000"/>
              </a:lnSpc>
            </a:pPr>
            <a:r>
              <a:rPr lang="en-US" altLang="zh-TW" sz="1050" b="1" dirty="0">
                <a:solidFill>
                  <a:schemeClr val="tx1">
                    <a:lumMod val="75000"/>
                    <a:lumOff val="25000"/>
                  </a:schemeClr>
                </a:solidFill>
                <a:cs typeface="Calibri" panose="020F0502020204030204" pitchFamily="34" charset="0"/>
              </a:rPr>
              <a:t>PTZ Cameras</a:t>
            </a:r>
          </a:p>
        </p:txBody>
      </p:sp>
    </p:spTree>
    <p:extLst>
      <p:ext uri="{BB962C8B-B14F-4D97-AF65-F5344CB8AC3E}">
        <p14:creationId xmlns:p14="http://schemas.microsoft.com/office/powerpoint/2010/main" val="1264370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5400000">
            <a:off x="1928257" y="227669"/>
            <a:ext cx="245297" cy="24050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93463" y="361152"/>
            <a:ext cx="5063998" cy="846386"/>
          </a:xfrm>
          <a:prstGeom prst="rect">
            <a:avLst/>
          </a:prstGeom>
        </p:spPr>
        <p:txBody>
          <a:bodyPr wrap="square">
            <a:spAutoFit/>
          </a:bodyPr>
          <a:lstStyle/>
          <a:p>
            <a:pPr>
              <a:spcAft>
                <a:spcPts val="600"/>
              </a:spcAft>
              <a:defRPr/>
            </a:pPr>
            <a:r>
              <a:rPr lang="en-US" altLang="zh-TW" b="1" dirty="0">
                <a:solidFill>
                  <a:srgbClr val="0070C0"/>
                </a:solidFill>
                <a:latin typeface="Arial" pitchFamily="34" charset="0"/>
                <a:cs typeface="Arial" pitchFamily="34" charset="0"/>
              </a:rPr>
              <a:t>Shanghai </a:t>
            </a:r>
            <a:r>
              <a:rPr lang="en-US" altLang="zh-TW" b="1" dirty="0" err="1">
                <a:solidFill>
                  <a:srgbClr val="0070C0"/>
                </a:solidFill>
                <a:latin typeface="Arial" pitchFamily="34" charset="0"/>
                <a:cs typeface="Arial" pitchFamily="34" charset="0"/>
              </a:rPr>
              <a:t>GuoBin</a:t>
            </a:r>
            <a:r>
              <a:rPr lang="en-US" altLang="zh-TW" b="1" dirty="0">
                <a:solidFill>
                  <a:srgbClr val="0070C0"/>
                </a:solidFill>
                <a:latin typeface="Arial" pitchFamily="34" charset="0"/>
                <a:cs typeface="Arial" pitchFamily="34" charset="0"/>
              </a:rPr>
              <a:t> Medical </a:t>
            </a:r>
            <a:r>
              <a:rPr lang="en-US" altLang="zh-TW" b="1" dirty="0" smtClean="0">
                <a:solidFill>
                  <a:srgbClr val="0070C0"/>
                </a:solidFill>
                <a:latin typeface="Arial" pitchFamily="34" charset="0"/>
                <a:cs typeface="Arial" pitchFamily="34" charset="0"/>
              </a:rPr>
              <a:t>Center</a:t>
            </a:r>
          </a:p>
          <a:p>
            <a:pPr>
              <a:spcAft>
                <a:spcPts val="600"/>
              </a:spcAft>
              <a:defRPr/>
            </a:pPr>
            <a:r>
              <a:rPr lang="en-US" altLang="zh-TW" sz="2400" b="1" dirty="0" smtClean="0">
                <a:solidFill>
                  <a:srgbClr val="0070C0"/>
                </a:solidFill>
                <a:latin typeface="Arial" pitchFamily="34" charset="0"/>
                <a:cs typeface="Arial" pitchFamily="34" charset="0"/>
              </a:rPr>
              <a:t>China </a:t>
            </a:r>
            <a:endParaRPr lang="en-US" altLang="zh-TW" sz="2400" b="1" dirty="0">
              <a:solidFill>
                <a:srgbClr val="0070C0"/>
              </a:solidFill>
              <a:latin typeface="Arial" pitchFamily="34" charset="0"/>
              <a:cs typeface="Arial" pitchFamily="34" charset="0"/>
            </a:endParaRPr>
          </a:p>
        </p:txBody>
      </p:sp>
      <p:sp>
        <p:nvSpPr>
          <p:cNvPr id="9" name="矩形 8"/>
          <p:cNvSpPr/>
          <p:nvPr/>
        </p:nvSpPr>
        <p:spPr>
          <a:xfrm>
            <a:off x="848405" y="1314296"/>
            <a:ext cx="2994347" cy="246221"/>
          </a:xfrm>
          <a:prstGeom prst="rect">
            <a:avLst/>
          </a:prstGeom>
        </p:spPr>
        <p:txBody>
          <a:bodyPr wrap="square">
            <a:spAutoFit/>
          </a:bodyPr>
          <a:lstStyle/>
          <a:p>
            <a:r>
              <a:rPr lang="en-US" altLang="zh-TW" sz="1000" dirty="0" smtClean="0">
                <a:solidFill>
                  <a:schemeClr val="bg1"/>
                </a:solidFill>
                <a:latin typeface="Arial" pitchFamily="34" charset="0"/>
                <a:cs typeface="Arial" pitchFamily="34" charset="0"/>
              </a:rPr>
              <a:t>Product: </a:t>
            </a:r>
            <a:r>
              <a:rPr lang="en-US" altLang="zh-TW" sz="1000" dirty="0">
                <a:solidFill>
                  <a:schemeClr val="bg1"/>
                </a:solidFill>
                <a:latin typeface="Arial" pitchFamily="34" charset="0"/>
                <a:cs typeface="Arial" pitchFamily="34" charset="0"/>
              </a:rPr>
              <a:t>: VC-B10U </a:t>
            </a:r>
            <a:endParaRPr lang="en-US" sz="1000" dirty="0">
              <a:solidFill>
                <a:schemeClr val="bg1"/>
              </a:solidFill>
              <a:latin typeface="Arial" pitchFamily="34" charset="0"/>
              <a:cs typeface="Arial" pitchFamily="34" charset="0"/>
            </a:endParaRPr>
          </a:p>
        </p:txBody>
      </p:sp>
      <p:sp>
        <p:nvSpPr>
          <p:cNvPr id="11" name="矩形 10"/>
          <p:cNvSpPr/>
          <p:nvPr/>
        </p:nvSpPr>
        <p:spPr>
          <a:xfrm rot="16200000">
            <a:off x="-555767" y="965300"/>
            <a:ext cx="1577627" cy="369332"/>
          </a:xfrm>
          <a:prstGeom prst="rect">
            <a:avLst/>
          </a:prstGeom>
        </p:spPr>
        <p:txBody>
          <a:bodyPr wrap="square">
            <a:spAutoFit/>
          </a:bodyPr>
          <a:lstStyle/>
          <a:p>
            <a:pPr algn="r">
              <a:defRPr/>
            </a:pPr>
            <a:r>
              <a:rPr lang="en-US" altLang="zh-TW" sz="900" b="1" dirty="0" smtClean="0">
                <a:solidFill>
                  <a:schemeClr val="bg1"/>
                </a:solidFill>
                <a:latin typeface="+mj-lt"/>
                <a:ea typeface="Arial Unicode MS" panose="020B0604020202020204" pitchFamily="34" charset="-120"/>
                <a:cs typeface="Arial Unicode MS" panose="020B0604020202020204" pitchFamily="34" charset="-120"/>
              </a:rPr>
              <a:t>Success Stories</a:t>
            </a:r>
            <a:endParaRPr lang="en-US" altLang="zh-TW" sz="900" b="1" dirty="0">
              <a:solidFill>
                <a:schemeClr val="bg1"/>
              </a:solidFill>
              <a:latin typeface="+mj-lt"/>
              <a:ea typeface="Arial Unicode MS" panose="020B0604020202020204" pitchFamily="34" charset="-120"/>
              <a:cs typeface="Arial Unicode MS" panose="020B0604020202020204" pitchFamily="34" charset="-120"/>
            </a:endParaRPr>
          </a:p>
          <a:p>
            <a:pPr algn="r">
              <a:defRPr/>
            </a:pPr>
            <a:r>
              <a:rPr lang="en-US" altLang="zh-TW" sz="900" dirty="0" smtClean="0">
                <a:solidFill>
                  <a:schemeClr val="bg1"/>
                </a:solidFill>
              </a:rPr>
              <a:t>Medical</a:t>
            </a:r>
            <a:endParaRPr lang="en-US" altLang="zh-TW" sz="900" dirty="0">
              <a:solidFill>
                <a:schemeClr val="bg1"/>
              </a:solidFill>
            </a:endParaRPr>
          </a:p>
        </p:txBody>
      </p:sp>
      <p:cxnSp>
        <p:nvCxnSpPr>
          <p:cNvPr id="6" name="直線接點 5"/>
          <p:cNvCxnSpPr/>
          <p:nvPr/>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內容版面配置區 2"/>
          <p:cNvSpPr txBox="1">
            <a:spLocks/>
          </p:cNvSpPr>
          <p:nvPr/>
        </p:nvSpPr>
        <p:spPr bwMode="auto">
          <a:xfrm>
            <a:off x="793464" y="1668192"/>
            <a:ext cx="3606258" cy="113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83" tIns="30242" rIns="60483" bIns="30242">
            <a:noAutofit/>
          </a:bodyPr>
          <a:lstStyle>
            <a:lvl1pPr marL="257175" indent="-257175" algn="l" rtl="0" eaLnBrk="0" fontAlgn="base" hangingPunct="0">
              <a:spcBef>
                <a:spcPct val="20000"/>
              </a:spcBef>
              <a:spcAft>
                <a:spcPct val="0"/>
              </a:spcAft>
              <a:buClr>
                <a:srgbClr val="558ED5"/>
              </a:buClr>
              <a:buSzPct val="70000"/>
              <a:buFont typeface="Wingdings" panose="05000000000000000000" pitchFamily="2" charset="2"/>
              <a:buChar char="n"/>
              <a:defRPr kumimoji="1" sz="1800" kern="1200">
                <a:solidFill>
                  <a:schemeClr val="tx1">
                    <a:lumMod val="85000"/>
                    <a:lumOff val="15000"/>
                  </a:schemeClr>
                </a:solidFill>
                <a:latin typeface="Arial" panose="020B0604020202020204" pitchFamily="34" charset="0"/>
                <a:ea typeface="微軟正黑體" panose="020B0604030504040204" pitchFamily="34" charset="-120"/>
                <a:cs typeface="Arial" panose="020B0604020202020204" pitchFamily="34" charset="0"/>
              </a:defRPr>
            </a:lvl1pPr>
            <a:lvl2pPr marL="557213" indent="-214313" algn="l" rtl="0" eaLnBrk="0" fontAlgn="base" hangingPunct="0">
              <a:spcBef>
                <a:spcPct val="20000"/>
              </a:spcBef>
              <a:spcAft>
                <a:spcPct val="0"/>
              </a:spcAft>
              <a:buFont typeface="Arial" panose="020B0604020202020204" pitchFamily="34" charset="0"/>
              <a:buChar char="–"/>
              <a:defRPr kumimoji="1" sz="15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2pPr>
            <a:lvl3pPr marL="857250" indent="-171450" algn="l" rtl="0" eaLnBrk="0" fontAlgn="base" hangingPunct="0">
              <a:spcBef>
                <a:spcPct val="20000"/>
              </a:spcBef>
              <a:spcAft>
                <a:spcPct val="0"/>
              </a:spcAft>
              <a:buFont typeface="Arial" panose="020B0604020202020204" pitchFamily="34" charset="0"/>
              <a:buChar char="•"/>
              <a:defRPr kumimoji="1" sz="14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3pPr>
            <a:lvl4pPr marL="12001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4pPr>
            <a:lvl5pPr marL="15430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Shanghai </a:t>
            </a:r>
            <a:r>
              <a:rPr lang="en-US" altLang="zh-TW" sz="700" dirty="0" err="1">
                <a:solidFill>
                  <a:schemeClr val="tx1"/>
                </a:solidFill>
                <a:latin typeface="Arial" charset="0"/>
                <a:cs typeface="Arial" charset="0"/>
              </a:rPr>
              <a:t>GuoBin</a:t>
            </a:r>
            <a:r>
              <a:rPr lang="en-US" altLang="zh-TW" sz="700" dirty="0">
                <a:solidFill>
                  <a:schemeClr val="tx1"/>
                </a:solidFill>
                <a:latin typeface="Arial" charset="0"/>
                <a:cs typeface="Arial" charset="0"/>
              </a:rPr>
              <a:t> medical center was established in 2009. This is the first professional health examination center in China and the only health examination center approved by Shanghai Municipal Health commission. </a:t>
            </a:r>
          </a:p>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In the meeting room, Lumens VC-B10U is installed  on the top of Hisense TV board for video conference.</a:t>
            </a:r>
          </a:p>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With embedded conferencing software, the employees can start multiparty conference anytime.</a:t>
            </a:r>
          </a:p>
        </p:txBody>
      </p:sp>
      <p:sp>
        <p:nvSpPr>
          <p:cNvPr id="67" name="矩形 2047"/>
          <p:cNvSpPr>
            <a:spLocks noChangeArrowheads="1"/>
          </p:cNvSpPr>
          <p:nvPr/>
        </p:nvSpPr>
        <p:spPr bwMode="auto">
          <a:xfrm>
            <a:off x="4447617" y="4126345"/>
            <a:ext cx="4061792" cy="45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650" tIns="40325" rIns="80650" bIns="40325">
            <a:spAutoFit/>
          </a:bodyPr>
          <a:lstStyle/>
          <a:p>
            <a:r>
              <a:rPr lang="en-US" altLang="zh-TW" sz="800" i="1" dirty="0">
                <a:solidFill>
                  <a:schemeClr val="accent5"/>
                </a:solidFill>
              </a:rPr>
              <a:t>“B10U super wide viewing angle can capture the whole meeting room. B10U USB plug &amp; play to Hisense touch panel with embedded software, users can start a video conference with ease.” </a:t>
            </a:r>
          </a:p>
        </p:txBody>
      </p:sp>
      <p:pic>
        <p:nvPicPr>
          <p:cNvPr id="68" name="Picture 2" descr="C:\Users\Isaac.Chen\Desktop\Sucessful story\Sucessful story\國賓醫療\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732" y="3261018"/>
            <a:ext cx="2186345" cy="163975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 descr="C:\Users\Isaac.Chen\Desktop\Sucessful story\Sucessful story\國賓醫療\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572" y="1544817"/>
            <a:ext cx="1433756" cy="1911675"/>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群組 69"/>
          <p:cNvGrpSpPr/>
          <p:nvPr/>
        </p:nvGrpSpPr>
        <p:grpSpPr>
          <a:xfrm>
            <a:off x="6658533" y="1454696"/>
            <a:ext cx="2071336" cy="2217240"/>
            <a:chOff x="3181350" y="773897"/>
            <a:chExt cx="3193231" cy="3418162"/>
          </a:xfrm>
        </p:grpSpPr>
        <p:pic>
          <p:nvPicPr>
            <p:cNvPr id="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2134344"/>
              <a:ext cx="27813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3" descr="C:\Users\Isaac.Chen\Desktop\VC-B10U-B-1-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3739" y="1271339"/>
              <a:ext cx="976521" cy="65814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C:\Users\Isaac.Chen\Desktop\logo-blac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7943" y="2893939"/>
              <a:ext cx="508112" cy="21436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C:\Users\Isaac.Chen\Desktop\WeCha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0260" y="2805097"/>
              <a:ext cx="610412" cy="39204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 descr="C:\Users\Isaac.Chen\Desktop\DingTal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6061" y="2771737"/>
              <a:ext cx="1031882" cy="428522"/>
            </a:xfrm>
            <a:prstGeom prst="rect">
              <a:avLst/>
            </a:prstGeom>
            <a:noFill/>
            <a:extLst>
              <a:ext uri="{909E8E84-426E-40DD-AFC4-6F175D3DCCD1}">
                <a14:hiddenFill xmlns:a14="http://schemas.microsoft.com/office/drawing/2010/main">
                  <a:solidFill>
                    <a:srgbClr val="FFFFFF"/>
                  </a:solidFill>
                </a14:hiddenFill>
              </a:ext>
            </a:extLst>
          </p:spPr>
        </p:pic>
        <p:sp>
          <p:nvSpPr>
            <p:cNvPr id="76" name="文字方塊 75"/>
            <p:cNvSpPr txBox="1"/>
            <p:nvPr/>
          </p:nvSpPr>
          <p:spPr>
            <a:xfrm>
              <a:off x="5365465" y="1319950"/>
              <a:ext cx="919057" cy="332135"/>
            </a:xfrm>
            <a:prstGeom prst="rect">
              <a:avLst/>
            </a:prstGeom>
            <a:noFill/>
          </p:spPr>
          <p:txBody>
            <a:bodyPr wrap="square" rtlCol="0">
              <a:spAutoFit/>
            </a:bodyPr>
            <a:lstStyle/>
            <a:p>
              <a:pPr algn="ctr"/>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USB</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77" name="直線接點 76"/>
            <p:cNvCxnSpPr/>
            <p:nvPr/>
          </p:nvCxnSpPr>
          <p:spPr>
            <a:xfrm flipV="1">
              <a:off x="5076056" y="1612100"/>
              <a:ext cx="1296144"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a:off x="6369819" y="1609720"/>
              <a:ext cx="0" cy="13738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flipH="1">
              <a:off x="5936461" y="2982071"/>
              <a:ext cx="438120"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80" name="Picture 4" descr="C:\Users\Isaac.Chen\Desktop\Img source\skyp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8712" y="3291830"/>
              <a:ext cx="446575" cy="196493"/>
            </a:xfrm>
            <a:prstGeom prst="rect">
              <a:avLst/>
            </a:prstGeom>
            <a:noFill/>
            <a:extLst>
              <a:ext uri="{909E8E84-426E-40DD-AFC4-6F175D3DCCD1}">
                <a14:hiddenFill xmlns:a14="http://schemas.microsoft.com/office/drawing/2010/main">
                  <a:solidFill>
                    <a:srgbClr val="FFFFFF"/>
                  </a:solidFill>
                </a14:hiddenFill>
              </a:ext>
            </a:extLst>
          </p:spPr>
        </p:pic>
        <p:sp>
          <p:nvSpPr>
            <p:cNvPr id="81" name="文字方塊 80"/>
            <p:cNvSpPr txBox="1"/>
            <p:nvPr/>
          </p:nvSpPr>
          <p:spPr>
            <a:xfrm>
              <a:off x="3491848" y="773897"/>
              <a:ext cx="2542866" cy="521925"/>
            </a:xfrm>
            <a:prstGeom prst="rect">
              <a:avLst/>
            </a:prstGeom>
            <a:noFill/>
          </p:spPr>
          <p:txBody>
            <a:bodyPr wrap="square" rtlCol="0">
              <a:spAutoFit/>
            </a:bodyPr>
            <a:lstStyle/>
            <a:p>
              <a:r>
                <a:rPr lang="en-US" altLang="zh-TW" sz="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Lumens Conferencing Camera</a:t>
              </a:r>
            </a:p>
            <a:p>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VC-B10U</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2" name="文字方塊 81"/>
            <p:cNvSpPr txBox="1"/>
            <p:nvPr/>
          </p:nvSpPr>
          <p:spPr>
            <a:xfrm>
              <a:off x="3802000" y="3859924"/>
              <a:ext cx="2291673" cy="332135"/>
            </a:xfrm>
            <a:prstGeom prst="rect">
              <a:avLst/>
            </a:prstGeom>
            <a:noFill/>
          </p:spPr>
          <p:txBody>
            <a:bodyPr wrap="square" rtlCol="0">
              <a:spAutoFit/>
            </a:bodyPr>
            <a:lstStyle/>
            <a:p>
              <a:r>
                <a:rPr lang="en-US" altLang="zh-TW" sz="800" b="1"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Hisense</a:t>
              </a:r>
              <a:r>
                <a:rPr lang="en-US" altLang="zh-TW" sz="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Touch Panel</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spTree>
    <p:extLst>
      <p:ext uri="{BB962C8B-B14F-4D97-AF65-F5344CB8AC3E}">
        <p14:creationId xmlns:p14="http://schemas.microsoft.com/office/powerpoint/2010/main" val="3518045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5400000">
            <a:off x="2074033" y="81894"/>
            <a:ext cx="245297" cy="26965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93463" y="361152"/>
            <a:ext cx="5063998" cy="846386"/>
          </a:xfrm>
          <a:prstGeom prst="rect">
            <a:avLst/>
          </a:prstGeom>
        </p:spPr>
        <p:txBody>
          <a:bodyPr wrap="square">
            <a:spAutoFit/>
          </a:bodyPr>
          <a:lstStyle/>
          <a:p>
            <a:pPr>
              <a:spcAft>
                <a:spcPts val="600"/>
              </a:spcAft>
              <a:defRPr/>
            </a:pPr>
            <a:r>
              <a:rPr lang="en-US" altLang="zh-TW" b="1" dirty="0">
                <a:solidFill>
                  <a:srgbClr val="0070C0"/>
                </a:solidFill>
                <a:latin typeface="Arial" pitchFamily="34" charset="0"/>
                <a:cs typeface="Arial" pitchFamily="34" charset="0"/>
              </a:rPr>
              <a:t>India institute of medical Sciences </a:t>
            </a:r>
          </a:p>
          <a:p>
            <a:pPr>
              <a:spcAft>
                <a:spcPts val="600"/>
              </a:spcAft>
              <a:defRPr/>
            </a:pPr>
            <a:r>
              <a:rPr lang="en-US" altLang="zh-TW" sz="2400" b="1" dirty="0" smtClean="0">
                <a:solidFill>
                  <a:srgbClr val="0070C0"/>
                </a:solidFill>
                <a:latin typeface="Arial" pitchFamily="34" charset="0"/>
                <a:cs typeface="Arial" pitchFamily="34" charset="0"/>
              </a:rPr>
              <a:t>India </a:t>
            </a:r>
            <a:endParaRPr lang="en-US" altLang="zh-TW" sz="2400" b="1" dirty="0">
              <a:solidFill>
                <a:srgbClr val="0070C0"/>
              </a:solidFill>
              <a:latin typeface="Arial" pitchFamily="34" charset="0"/>
              <a:cs typeface="Arial" pitchFamily="34" charset="0"/>
            </a:endParaRPr>
          </a:p>
        </p:txBody>
      </p:sp>
      <p:sp>
        <p:nvSpPr>
          <p:cNvPr id="9" name="矩形 8"/>
          <p:cNvSpPr/>
          <p:nvPr/>
        </p:nvSpPr>
        <p:spPr>
          <a:xfrm>
            <a:off x="848405" y="1314296"/>
            <a:ext cx="2994347" cy="246221"/>
          </a:xfrm>
          <a:prstGeom prst="rect">
            <a:avLst/>
          </a:prstGeom>
        </p:spPr>
        <p:txBody>
          <a:bodyPr wrap="square">
            <a:spAutoFit/>
          </a:bodyPr>
          <a:lstStyle/>
          <a:p>
            <a:r>
              <a:rPr lang="en-US" altLang="zh-TW" sz="1000" dirty="0" smtClean="0">
                <a:solidFill>
                  <a:schemeClr val="bg1"/>
                </a:solidFill>
                <a:latin typeface="Arial" pitchFamily="34" charset="0"/>
                <a:cs typeface="Arial" pitchFamily="34" charset="0"/>
              </a:rPr>
              <a:t>Product: </a:t>
            </a:r>
            <a:r>
              <a:rPr lang="en-US" altLang="zh-TW" sz="1000" dirty="0">
                <a:solidFill>
                  <a:schemeClr val="bg1"/>
                </a:solidFill>
                <a:latin typeface="Arial" pitchFamily="34" charset="0"/>
                <a:cs typeface="Arial" pitchFamily="34" charset="0"/>
              </a:rPr>
              <a:t>: VC-A50P, PS752, VS-LC102</a:t>
            </a:r>
            <a:endParaRPr lang="en-US" sz="1000" dirty="0">
              <a:solidFill>
                <a:schemeClr val="bg1"/>
              </a:solidFill>
              <a:latin typeface="Arial" pitchFamily="34" charset="0"/>
              <a:cs typeface="Arial" pitchFamily="34" charset="0"/>
            </a:endParaRPr>
          </a:p>
        </p:txBody>
      </p:sp>
      <p:sp>
        <p:nvSpPr>
          <p:cNvPr id="11" name="矩形 10"/>
          <p:cNvSpPr/>
          <p:nvPr/>
        </p:nvSpPr>
        <p:spPr>
          <a:xfrm rot="16200000">
            <a:off x="-555767" y="965300"/>
            <a:ext cx="1577627" cy="369332"/>
          </a:xfrm>
          <a:prstGeom prst="rect">
            <a:avLst/>
          </a:prstGeom>
        </p:spPr>
        <p:txBody>
          <a:bodyPr wrap="square">
            <a:spAutoFit/>
          </a:bodyPr>
          <a:lstStyle/>
          <a:p>
            <a:pPr algn="r">
              <a:defRPr/>
            </a:pPr>
            <a:r>
              <a:rPr lang="en-US" altLang="zh-TW" sz="900" b="1" dirty="0" smtClean="0">
                <a:solidFill>
                  <a:schemeClr val="bg1"/>
                </a:solidFill>
                <a:latin typeface="+mj-lt"/>
                <a:ea typeface="Arial Unicode MS" panose="020B0604020202020204" pitchFamily="34" charset="-120"/>
                <a:cs typeface="Arial Unicode MS" panose="020B0604020202020204" pitchFamily="34" charset="-120"/>
              </a:rPr>
              <a:t>Success Stories</a:t>
            </a:r>
            <a:endParaRPr lang="en-US" altLang="zh-TW" sz="900" b="1" dirty="0">
              <a:solidFill>
                <a:schemeClr val="bg1"/>
              </a:solidFill>
              <a:latin typeface="+mj-lt"/>
              <a:ea typeface="Arial Unicode MS" panose="020B0604020202020204" pitchFamily="34" charset="-120"/>
              <a:cs typeface="Arial Unicode MS" panose="020B0604020202020204" pitchFamily="34" charset="-120"/>
            </a:endParaRPr>
          </a:p>
          <a:p>
            <a:pPr algn="r">
              <a:defRPr/>
            </a:pPr>
            <a:r>
              <a:rPr lang="en-US" altLang="zh-TW" sz="900" dirty="0" smtClean="0">
                <a:solidFill>
                  <a:schemeClr val="bg1"/>
                </a:solidFill>
              </a:rPr>
              <a:t>Medical</a:t>
            </a:r>
            <a:endParaRPr lang="en-US" altLang="zh-TW" sz="900" dirty="0">
              <a:solidFill>
                <a:schemeClr val="bg1"/>
              </a:solidFill>
            </a:endParaRPr>
          </a:p>
        </p:txBody>
      </p:sp>
      <p:cxnSp>
        <p:nvCxnSpPr>
          <p:cNvPr id="6" name="直線接點 5"/>
          <p:cNvCxnSpPr/>
          <p:nvPr/>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內容版面配置區 2"/>
          <p:cNvSpPr txBox="1">
            <a:spLocks/>
          </p:cNvSpPr>
          <p:nvPr/>
        </p:nvSpPr>
        <p:spPr bwMode="auto">
          <a:xfrm>
            <a:off x="793464" y="1668191"/>
            <a:ext cx="3440606" cy="141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83" tIns="30242" rIns="60483" bIns="30242">
            <a:noAutofit/>
          </a:bodyPr>
          <a:lstStyle>
            <a:lvl1pPr marL="257175" indent="-257175" algn="l" rtl="0" eaLnBrk="0" fontAlgn="base" hangingPunct="0">
              <a:spcBef>
                <a:spcPct val="20000"/>
              </a:spcBef>
              <a:spcAft>
                <a:spcPct val="0"/>
              </a:spcAft>
              <a:buClr>
                <a:srgbClr val="558ED5"/>
              </a:buClr>
              <a:buSzPct val="70000"/>
              <a:buFont typeface="Wingdings" panose="05000000000000000000" pitchFamily="2" charset="2"/>
              <a:buChar char="n"/>
              <a:defRPr kumimoji="1" sz="1800" kern="1200">
                <a:solidFill>
                  <a:schemeClr val="tx1">
                    <a:lumMod val="85000"/>
                    <a:lumOff val="15000"/>
                  </a:schemeClr>
                </a:solidFill>
                <a:latin typeface="Arial" panose="020B0604020202020204" pitchFamily="34" charset="0"/>
                <a:ea typeface="微軟正黑體" panose="020B0604030504040204" pitchFamily="34" charset="-120"/>
                <a:cs typeface="Arial" panose="020B0604020202020204" pitchFamily="34" charset="0"/>
              </a:defRPr>
            </a:lvl1pPr>
            <a:lvl2pPr marL="557213" indent="-214313" algn="l" rtl="0" eaLnBrk="0" fontAlgn="base" hangingPunct="0">
              <a:spcBef>
                <a:spcPct val="20000"/>
              </a:spcBef>
              <a:spcAft>
                <a:spcPct val="0"/>
              </a:spcAft>
              <a:buFont typeface="Arial" panose="020B0604020202020204" pitchFamily="34" charset="0"/>
              <a:buChar char="–"/>
              <a:defRPr kumimoji="1" sz="15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2pPr>
            <a:lvl3pPr marL="857250" indent="-171450" algn="l" rtl="0" eaLnBrk="0" fontAlgn="base" hangingPunct="0">
              <a:spcBef>
                <a:spcPct val="20000"/>
              </a:spcBef>
              <a:spcAft>
                <a:spcPct val="0"/>
              </a:spcAft>
              <a:buFont typeface="Arial" panose="020B0604020202020204" pitchFamily="34" charset="0"/>
              <a:buChar char="•"/>
              <a:defRPr kumimoji="1" sz="14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3pPr>
            <a:lvl4pPr marL="12001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4pPr>
            <a:lvl5pPr marL="15430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In the seminar rooms, three VC-A50P are installed for presenter and audience view. One PS752 is for X-Rays. All cameras are connected to VS-LC102 media processor for recording and streaming.</a:t>
            </a:r>
          </a:p>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In the operation rooms, VC-A50P are installed  to capture the whole surgery process</a:t>
            </a:r>
          </a:p>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When needed, LC102 is connected to the PC software codec for the video conferencing.</a:t>
            </a:r>
          </a:p>
        </p:txBody>
      </p:sp>
      <p:sp>
        <p:nvSpPr>
          <p:cNvPr id="67" name="矩形 2047"/>
          <p:cNvSpPr>
            <a:spLocks noChangeArrowheads="1"/>
          </p:cNvSpPr>
          <p:nvPr/>
        </p:nvSpPr>
        <p:spPr bwMode="auto">
          <a:xfrm>
            <a:off x="5201478" y="3650548"/>
            <a:ext cx="3168783" cy="82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650" tIns="40325" rIns="80650" bIns="40325">
            <a:spAutoFit/>
          </a:bodyPr>
          <a:lstStyle/>
          <a:p>
            <a:r>
              <a:rPr lang="en-US" altLang="zh-TW" sz="800" i="1" dirty="0">
                <a:solidFill>
                  <a:schemeClr val="accent5"/>
                </a:solidFill>
              </a:rPr>
              <a:t>“Lumens offers the complete solution including recording hardware, IP cameras, and visualizers for X-rays. The medical institution is very happy with the video quality and ease of use of our products” </a:t>
            </a:r>
            <a:r>
              <a:rPr lang="en-US" altLang="zh-TW" sz="800" i="1" dirty="0" smtClean="0">
                <a:solidFill>
                  <a:schemeClr val="accent5"/>
                </a:solidFill>
              </a:rPr>
              <a:t/>
            </a:r>
            <a:br>
              <a:rPr lang="en-US" altLang="zh-TW" sz="800" i="1" dirty="0" smtClean="0">
                <a:solidFill>
                  <a:schemeClr val="accent5"/>
                </a:solidFill>
              </a:rPr>
            </a:br>
            <a:endParaRPr lang="en-US" altLang="zh-TW" sz="800" i="1" dirty="0" smtClean="0">
              <a:solidFill>
                <a:schemeClr val="accent5"/>
              </a:solidFill>
            </a:endParaRPr>
          </a:p>
          <a:p>
            <a:r>
              <a:rPr lang="en-US" altLang="zh-TW" sz="800" b="1" i="1" dirty="0" err="1">
                <a:solidFill>
                  <a:schemeClr val="accent5"/>
                </a:solidFill>
              </a:rPr>
              <a:t>Univeso</a:t>
            </a:r>
            <a:r>
              <a:rPr lang="en-US" altLang="zh-TW" sz="800" b="1" i="1" dirty="0">
                <a:solidFill>
                  <a:schemeClr val="accent5"/>
                </a:solidFill>
              </a:rPr>
              <a:t> Integrated Solutions </a:t>
            </a:r>
          </a:p>
        </p:txBody>
      </p:sp>
      <p:pic>
        <p:nvPicPr>
          <p:cNvPr id="26" name="Picture 2" descr="C:\Users\Isaac.Chen\Desktop\Sucessful story\Sucessful story\22.All India Institute of Medical Sciences\o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107" y="3087988"/>
            <a:ext cx="320152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Isaac.Chen\Desktop\Sucessful story\Sucessful story\22.All India Institute of Medical Sciences\ot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1478" y="1314296"/>
            <a:ext cx="2876832" cy="21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739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5400000">
            <a:off x="2074033" y="81894"/>
            <a:ext cx="245297" cy="26965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93463" y="361152"/>
            <a:ext cx="5063998" cy="846386"/>
          </a:xfrm>
          <a:prstGeom prst="rect">
            <a:avLst/>
          </a:prstGeom>
        </p:spPr>
        <p:txBody>
          <a:bodyPr wrap="square">
            <a:spAutoFit/>
          </a:bodyPr>
          <a:lstStyle/>
          <a:p>
            <a:pPr>
              <a:spcAft>
                <a:spcPts val="600"/>
              </a:spcAft>
              <a:defRPr/>
            </a:pPr>
            <a:r>
              <a:rPr lang="en-US" altLang="zh-TW" b="1" dirty="0">
                <a:solidFill>
                  <a:srgbClr val="0070C0"/>
                </a:solidFill>
                <a:latin typeface="Arial" pitchFamily="34" charset="0"/>
                <a:cs typeface="Arial" pitchFamily="34" charset="0"/>
              </a:rPr>
              <a:t>India institute of medical Sciences </a:t>
            </a:r>
          </a:p>
          <a:p>
            <a:pPr>
              <a:spcAft>
                <a:spcPts val="600"/>
              </a:spcAft>
              <a:defRPr/>
            </a:pPr>
            <a:r>
              <a:rPr lang="en-US" altLang="zh-TW" sz="2400" b="1" dirty="0" smtClean="0">
                <a:solidFill>
                  <a:srgbClr val="0070C0"/>
                </a:solidFill>
                <a:latin typeface="Arial" pitchFamily="34" charset="0"/>
                <a:cs typeface="Arial" pitchFamily="34" charset="0"/>
              </a:rPr>
              <a:t>India </a:t>
            </a:r>
            <a:endParaRPr lang="en-US" altLang="zh-TW" sz="2400" b="1" dirty="0">
              <a:solidFill>
                <a:srgbClr val="0070C0"/>
              </a:solidFill>
              <a:latin typeface="Arial" pitchFamily="34" charset="0"/>
              <a:cs typeface="Arial" pitchFamily="34" charset="0"/>
            </a:endParaRPr>
          </a:p>
        </p:txBody>
      </p:sp>
      <p:sp>
        <p:nvSpPr>
          <p:cNvPr id="9" name="矩形 8"/>
          <p:cNvSpPr/>
          <p:nvPr/>
        </p:nvSpPr>
        <p:spPr>
          <a:xfrm>
            <a:off x="848405" y="1314296"/>
            <a:ext cx="2994347" cy="246221"/>
          </a:xfrm>
          <a:prstGeom prst="rect">
            <a:avLst/>
          </a:prstGeom>
        </p:spPr>
        <p:txBody>
          <a:bodyPr wrap="square">
            <a:spAutoFit/>
          </a:bodyPr>
          <a:lstStyle/>
          <a:p>
            <a:r>
              <a:rPr lang="en-US" altLang="zh-TW" sz="1000" dirty="0" smtClean="0">
                <a:solidFill>
                  <a:schemeClr val="bg1"/>
                </a:solidFill>
                <a:latin typeface="Arial" pitchFamily="34" charset="0"/>
                <a:cs typeface="Arial" pitchFamily="34" charset="0"/>
              </a:rPr>
              <a:t>Product: </a:t>
            </a:r>
            <a:r>
              <a:rPr lang="en-US" altLang="zh-TW" sz="1000" dirty="0">
                <a:solidFill>
                  <a:schemeClr val="bg1"/>
                </a:solidFill>
                <a:latin typeface="Arial" pitchFamily="34" charset="0"/>
                <a:cs typeface="Arial" pitchFamily="34" charset="0"/>
              </a:rPr>
              <a:t>: VC-A50P, PS752, VS-LC102</a:t>
            </a:r>
            <a:endParaRPr lang="en-US" sz="1000" dirty="0">
              <a:solidFill>
                <a:schemeClr val="bg1"/>
              </a:solidFill>
              <a:latin typeface="Arial" pitchFamily="34" charset="0"/>
              <a:cs typeface="Arial" pitchFamily="34" charset="0"/>
            </a:endParaRPr>
          </a:p>
        </p:txBody>
      </p:sp>
      <p:sp>
        <p:nvSpPr>
          <p:cNvPr id="11" name="矩形 10"/>
          <p:cNvSpPr/>
          <p:nvPr/>
        </p:nvSpPr>
        <p:spPr>
          <a:xfrm rot="16200000">
            <a:off x="-555767" y="965300"/>
            <a:ext cx="1577627" cy="369332"/>
          </a:xfrm>
          <a:prstGeom prst="rect">
            <a:avLst/>
          </a:prstGeom>
        </p:spPr>
        <p:txBody>
          <a:bodyPr wrap="square">
            <a:spAutoFit/>
          </a:bodyPr>
          <a:lstStyle/>
          <a:p>
            <a:pPr algn="r">
              <a:defRPr/>
            </a:pPr>
            <a:r>
              <a:rPr lang="en-US" altLang="zh-TW" sz="900" b="1" dirty="0" smtClean="0">
                <a:solidFill>
                  <a:schemeClr val="bg1"/>
                </a:solidFill>
                <a:latin typeface="+mj-lt"/>
                <a:ea typeface="Arial Unicode MS" panose="020B0604020202020204" pitchFamily="34" charset="-120"/>
                <a:cs typeface="Arial Unicode MS" panose="020B0604020202020204" pitchFamily="34" charset="-120"/>
              </a:rPr>
              <a:t>Success Stories</a:t>
            </a:r>
            <a:endParaRPr lang="en-US" altLang="zh-TW" sz="900" b="1" dirty="0">
              <a:solidFill>
                <a:schemeClr val="bg1"/>
              </a:solidFill>
              <a:latin typeface="+mj-lt"/>
              <a:ea typeface="Arial Unicode MS" panose="020B0604020202020204" pitchFamily="34" charset="-120"/>
              <a:cs typeface="Arial Unicode MS" panose="020B0604020202020204" pitchFamily="34" charset="-120"/>
            </a:endParaRPr>
          </a:p>
          <a:p>
            <a:pPr algn="r">
              <a:defRPr/>
            </a:pPr>
            <a:r>
              <a:rPr lang="en-US" altLang="zh-TW" sz="900" dirty="0" smtClean="0">
                <a:solidFill>
                  <a:schemeClr val="bg1"/>
                </a:solidFill>
              </a:rPr>
              <a:t>Medical</a:t>
            </a:r>
            <a:endParaRPr lang="en-US" altLang="zh-TW" sz="900" dirty="0">
              <a:solidFill>
                <a:schemeClr val="bg1"/>
              </a:solidFill>
            </a:endParaRPr>
          </a:p>
        </p:txBody>
      </p:sp>
      <p:cxnSp>
        <p:nvCxnSpPr>
          <p:cNvPr id="6" name="直線接點 5"/>
          <p:cNvCxnSpPr/>
          <p:nvPr/>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4" name="群組 143"/>
          <p:cNvGrpSpPr/>
          <p:nvPr/>
        </p:nvGrpSpPr>
        <p:grpSpPr>
          <a:xfrm>
            <a:off x="1117259" y="1802295"/>
            <a:ext cx="6380727" cy="2901258"/>
            <a:chOff x="881579" y="721739"/>
            <a:chExt cx="7868254" cy="3577623"/>
          </a:xfrm>
        </p:grpSpPr>
        <p:pic>
          <p:nvPicPr>
            <p:cNvPr id="145" name="Picture 4" descr="C:\Users\Isaac.Chen\Desktop\Img source\cloud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6217" y="2393174"/>
              <a:ext cx="738542" cy="454488"/>
            </a:xfrm>
            <a:prstGeom prst="rect">
              <a:avLst/>
            </a:prstGeom>
            <a:noFill/>
            <a:extLst>
              <a:ext uri="{909E8E84-426E-40DD-AFC4-6F175D3DCCD1}">
                <a14:hiddenFill xmlns:a14="http://schemas.microsoft.com/office/drawing/2010/main">
                  <a:solidFill>
                    <a:srgbClr val="FFFFFF"/>
                  </a:solidFill>
                </a14:hiddenFill>
              </a:ext>
            </a:extLst>
          </p:spPr>
        </p:pic>
        <p:sp>
          <p:nvSpPr>
            <p:cNvPr id="146" name="文字方塊 145"/>
            <p:cNvSpPr txBox="1"/>
            <p:nvPr/>
          </p:nvSpPr>
          <p:spPr>
            <a:xfrm>
              <a:off x="2961705" y="721739"/>
              <a:ext cx="1480464" cy="338554"/>
            </a:xfrm>
            <a:prstGeom prst="rect">
              <a:avLst/>
            </a:prstGeom>
            <a:noFill/>
          </p:spPr>
          <p:txBody>
            <a:bodyPr wrap="square" rtlCol="0">
              <a:spAutoFit/>
            </a:bodyPr>
            <a:lstStyle/>
            <a:p>
              <a:r>
                <a:rPr lang="en-US" altLang="zh-TW" sz="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Lumens PTZ Camera</a:t>
              </a:r>
            </a:p>
            <a:p>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VC-A50P</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147" name="直線接點 146"/>
            <p:cNvCxnSpPr/>
            <p:nvPr/>
          </p:nvCxnSpPr>
          <p:spPr>
            <a:xfrm flipV="1">
              <a:off x="4301661" y="1610707"/>
              <a:ext cx="0" cy="532273"/>
            </a:xfrm>
            <a:prstGeom prst="line">
              <a:avLst/>
            </a:prstGeom>
            <a:ln>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8" name="群組 147"/>
            <p:cNvGrpSpPr/>
            <p:nvPr/>
          </p:nvGrpSpPr>
          <p:grpSpPr>
            <a:xfrm>
              <a:off x="5720533" y="2346883"/>
              <a:ext cx="1118505" cy="619395"/>
              <a:chOff x="5886218" y="2142979"/>
              <a:chExt cx="1118505" cy="619395"/>
            </a:xfrm>
          </p:grpSpPr>
          <p:pic>
            <p:nvPicPr>
              <p:cNvPr id="191" name="Picture 4" descr="C:\Users\Isaac.Chen\Desktop\Img source\ROUTER .PNG - Google Sear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142979"/>
                <a:ext cx="866623" cy="481693"/>
              </a:xfrm>
              <a:prstGeom prst="rect">
                <a:avLst/>
              </a:prstGeom>
              <a:noFill/>
              <a:extLst>
                <a:ext uri="{909E8E84-426E-40DD-AFC4-6F175D3DCCD1}">
                  <a14:hiddenFill xmlns:a14="http://schemas.microsoft.com/office/drawing/2010/main">
                    <a:solidFill>
                      <a:srgbClr val="FFFFFF"/>
                    </a:solidFill>
                  </a14:hiddenFill>
                </a:ext>
              </a:extLst>
            </p:spPr>
          </p:pic>
          <p:sp>
            <p:nvSpPr>
              <p:cNvPr id="192" name="文字方塊 191"/>
              <p:cNvSpPr txBox="1"/>
              <p:nvPr/>
            </p:nvSpPr>
            <p:spPr>
              <a:xfrm>
                <a:off x="5886218" y="2546930"/>
                <a:ext cx="1118505" cy="215444"/>
              </a:xfrm>
              <a:prstGeom prst="rect">
                <a:avLst/>
              </a:prstGeom>
              <a:noFill/>
            </p:spPr>
            <p:txBody>
              <a:bodyPr wrap="square" rtlCol="0">
                <a:spAutoFit/>
              </a:bodyPr>
              <a:lstStyle/>
              <a:p>
                <a:pPr algn="ctr"/>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Network Device</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sp>
          <p:nvSpPr>
            <p:cNvPr id="149" name="文字方塊 148"/>
            <p:cNvSpPr txBox="1"/>
            <p:nvPr/>
          </p:nvSpPr>
          <p:spPr>
            <a:xfrm>
              <a:off x="7593487" y="2578680"/>
              <a:ext cx="1137296" cy="215444"/>
            </a:xfrm>
            <a:prstGeom prst="rect">
              <a:avLst/>
            </a:prstGeom>
            <a:noFill/>
          </p:spPr>
          <p:txBody>
            <a:bodyPr wrap="square" rtlCol="0">
              <a:spAutoFit/>
            </a:bodyPr>
            <a:lstStyle/>
            <a:p>
              <a:pPr algn="ctr"/>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Streaming</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150" name="直線單箭頭接點 149"/>
            <p:cNvCxnSpPr/>
            <p:nvPr/>
          </p:nvCxnSpPr>
          <p:spPr>
            <a:xfrm flipH="1">
              <a:off x="6729391" y="2700740"/>
              <a:ext cx="972090" cy="0"/>
            </a:xfrm>
            <a:prstGeom prst="straightConnector1">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文字方塊 150"/>
            <p:cNvSpPr txBox="1"/>
            <p:nvPr/>
          </p:nvSpPr>
          <p:spPr>
            <a:xfrm>
              <a:off x="6722199" y="2669756"/>
              <a:ext cx="928076" cy="265670"/>
            </a:xfrm>
            <a:prstGeom prst="rect">
              <a:avLst/>
            </a:prstGeom>
            <a:noFill/>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RTP/RTMP</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52" name="文字方塊 151"/>
            <p:cNvSpPr txBox="1"/>
            <p:nvPr/>
          </p:nvSpPr>
          <p:spPr>
            <a:xfrm>
              <a:off x="2810284" y="1720088"/>
              <a:ext cx="627281" cy="215444"/>
            </a:xfrm>
            <a:prstGeom prst="rect">
              <a:avLst/>
            </a:prstGeom>
            <a:noFill/>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Cat 5e</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153" name="Picture 4" descr="VS-LC10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300" b="29728"/>
            <a:stretch/>
          </p:blipFill>
          <p:spPr bwMode="auto">
            <a:xfrm>
              <a:off x="2847959" y="2168881"/>
              <a:ext cx="2113840" cy="68126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3" descr="C:\Users\Isaac.Chen\Downloads\VC-A50P_Side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2577" y="1071564"/>
              <a:ext cx="440099" cy="497406"/>
            </a:xfrm>
            <a:prstGeom prst="rect">
              <a:avLst/>
            </a:prstGeom>
            <a:noFill/>
            <a:extLst>
              <a:ext uri="{909E8E84-426E-40DD-AFC4-6F175D3DCCD1}">
                <a14:hiddenFill xmlns:a14="http://schemas.microsoft.com/office/drawing/2010/main">
                  <a:solidFill>
                    <a:srgbClr val="FFFFFF"/>
                  </a:solidFill>
                </a14:hiddenFill>
              </a:ext>
            </a:extLst>
          </p:spPr>
        </p:pic>
        <p:cxnSp>
          <p:nvCxnSpPr>
            <p:cNvPr id="155" name="直線接點 154"/>
            <p:cNvCxnSpPr/>
            <p:nvPr/>
          </p:nvCxnSpPr>
          <p:spPr>
            <a:xfrm>
              <a:off x="4857183" y="2700740"/>
              <a:ext cx="953432" cy="0"/>
            </a:xfrm>
            <a:prstGeom prst="line">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6" name="文字方塊 155"/>
            <p:cNvSpPr txBox="1"/>
            <p:nvPr/>
          </p:nvSpPr>
          <p:spPr>
            <a:xfrm>
              <a:off x="5021244" y="2669756"/>
              <a:ext cx="627281" cy="215444"/>
            </a:xfrm>
            <a:prstGeom prst="rect">
              <a:avLst/>
            </a:prstGeom>
            <a:noFill/>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Cat 5e</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157" name="Picture 7" descr="C:\Users\Isaac.Chen\Desktop\downlo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7601" y="2949377"/>
              <a:ext cx="490967" cy="490967"/>
            </a:xfrm>
            <a:prstGeom prst="rect">
              <a:avLst/>
            </a:prstGeom>
            <a:noFill/>
            <a:extLst>
              <a:ext uri="{909E8E84-426E-40DD-AFC4-6F175D3DCCD1}">
                <a14:hiddenFill xmlns:a14="http://schemas.microsoft.com/office/drawing/2010/main">
                  <a:solidFill>
                    <a:srgbClr val="FFFFFF"/>
                  </a:solidFill>
                </a14:hiddenFill>
              </a:ext>
            </a:extLst>
          </p:spPr>
        </p:pic>
        <p:sp>
          <p:nvSpPr>
            <p:cNvPr id="158" name="文字方塊 157"/>
            <p:cNvSpPr txBox="1"/>
            <p:nvPr/>
          </p:nvSpPr>
          <p:spPr>
            <a:xfrm>
              <a:off x="7593487" y="3364418"/>
              <a:ext cx="1137296" cy="215444"/>
            </a:xfrm>
            <a:prstGeom prst="rect">
              <a:avLst/>
            </a:prstGeom>
            <a:noFill/>
          </p:spPr>
          <p:txBody>
            <a:bodyPr wrap="square" rtlCol="0">
              <a:spAutoFit/>
            </a:bodyPr>
            <a:lstStyle/>
            <a:p>
              <a:pPr algn="ctr"/>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Central server</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159" name="直線單箭頭接點 158"/>
            <p:cNvCxnSpPr/>
            <p:nvPr/>
          </p:nvCxnSpPr>
          <p:spPr>
            <a:xfrm flipH="1">
              <a:off x="4281800" y="3207702"/>
              <a:ext cx="3419681" cy="1"/>
            </a:xfrm>
            <a:prstGeom prst="straightConnector1">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a:xfrm flipV="1">
              <a:off x="4698335" y="1610706"/>
              <a:ext cx="0" cy="532273"/>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直線單箭頭接點 160"/>
            <p:cNvCxnSpPr/>
            <p:nvPr/>
          </p:nvCxnSpPr>
          <p:spPr>
            <a:xfrm flipV="1">
              <a:off x="4283968" y="2918768"/>
              <a:ext cx="1" cy="288935"/>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2" name="文字方塊 161"/>
            <p:cNvSpPr txBox="1"/>
            <p:nvPr/>
          </p:nvSpPr>
          <p:spPr>
            <a:xfrm>
              <a:off x="5918130" y="3170182"/>
              <a:ext cx="742102" cy="215444"/>
            </a:xfrm>
            <a:prstGeom prst="rect">
              <a:avLst/>
            </a:prstGeom>
            <a:noFill/>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Recording</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163" name="直線接點 162"/>
            <p:cNvCxnSpPr/>
            <p:nvPr/>
          </p:nvCxnSpPr>
          <p:spPr>
            <a:xfrm flipH="1" flipV="1">
              <a:off x="4698337" y="1610706"/>
              <a:ext cx="1008110" cy="1"/>
            </a:xfrm>
            <a:prstGeom prst="line">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4" name="Picture 9" descr="C:\Users\Isaac.Chen\Desktop\Img source\display_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2382" y="1275606"/>
              <a:ext cx="798009" cy="647518"/>
            </a:xfrm>
            <a:prstGeom prst="rect">
              <a:avLst/>
            </a:prstGeom>
            <a:noFill/>
            <a:extLst>
              <a:ext uri="{909E8E84-426E-40DD-AFC4-6F175D3DCCD1}">
                <a14:hiddenFill xmlns:a14="http://schemas.microsoft.com/office/drawing/2010/main">
                  <a:solidFill>
                    <a:srgbClr val="FFFFFF"/>
                  </a:solidFill>
                </a14:hiddenFill>
              </a:ext>
            </a:extLst>
          </p:spPr>
        </p:pic>
        <p:cxnSp>
          <p:nvCxnSpPr>
            <p:cNvPr id="165" name="直線接點 164"/>
            <p:cNvCxnSpPr/>
            <p:nvPr/>
          </p:nvCxnSpPr>
          <p:spPr>
            <a:xfrm flipH="1" flipV="1">
              <a:off x="6893487" y="1610706"/>
              <a:ext cx="822808" cy="1"/>
            </a:xfrm>
            <a:prstGeom prst="line">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6" name="文字方塊 165"/>
            <p:cNvSpPr txBox="1"/>
            <p:nvPr/>
          </p:nvSpPr>
          <p:spPr>
            <a:xfrm>
              <a:off x="5761937" y="1673746"/>
              <a:ext cx="1137296" cy="215444"/>
            </a:xfrm>
            <a:prstGeom prst="rect">
              <a:avLst/>
            </a:prstGeom>
            <a:noFill/>
          </p:spPr>
          <p:txBody>
            <a:bodyPr wrap="square" rtlCol="0">
              <a:spAutoFit/>
            </a:bodyPr>
            <a:lstStyle/>
            <a:p>
              <a:pPr algn="ctr"/>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Video Switcher</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7" name="文字方塊 166"/>
            <p:cNvSpPr txBox="1"/>
            <p:nvPr/>
          </p:nvSpPr>
          <p:spPr>
            <a:xfrm>
              <a:off x="4882192" y="1563638"/>
              <a:ext cx="627281" cy="215444"/>
            </a:xfrm>
            <a:prstGeom prst="rect">
              <a:avLst/>
            </a:prstGeom>
            <a:noFill/>
          </p:spPr>
          <p:txBody>
            <a:bodyPr wrap="square" rtlCol="0">
              <a:spAutoFit/>
            </a:bodyPr>
            <a:lstStyle/>
            <a:p>
              <a:pPr algn="ctr"/>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HDMI</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8" name="文字方塊 167"/>
            <p:cNvSpPr txBox="1"/>
            <p:nvPr/>
          </p:nvSpPr>
          <p:spPr>
            <a:xfrm>
              <a:off x="6929474" y="1563638"/>
              <a:ext cx="627281" cy="215444"/>
            </a:xfrm>
            <a:prstGeom prst="rect">
              <a:avLst/>
            </a:prstGeom>
            <a:noFill/>
          </p:spPr>
          <p:txBody>
            <a:bodyPr wrap="square" rtlCol="0">
              <a:spAutoFit/>
            </a:bodyPr>
            <a:lstStyle/>
            <a:p>
              <a:pPr algn="ctr"/>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HDMI</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69" name="文字方塊 168"/>
            <p:cNvSpPr txBox="1"/>
            <p:nvPr/>
          </p:nvSpPr>
          <p:spPr>
            <a:xfrm>
              <a:off x="7612537" y="1883318"/>
              <a:ext cx="1137296" cy="215444"/>
            </a:xfrm>
            <a:prstGeom prst="rect">
              <a:avLst/>
            </a:prstGeom>
            <a:noFill/>
          </p:spPr>
          <p:txBody>
            <a:bodyPr wrap="square" rtlCol="0">
              <a:spAutoFit/>
            </a:bodyPr>
            <a:lstStyle/>
            <a:p>
              <a:pPr algn="ctr"/>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Display</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70" name="文字方塊 169"/>
            <p:cNvSpPr txBox="1"/>
            <p:nvPr/>
          </p:nvSpPr>
          <p:spPr>
            <a:xfrm>
              <a:off x="2754119" y="2614141"/>
              <a:ext cx="1589957" cy="461665"/>
            </a:xfrm>
            <a:prstGeom prst="rect">
              <a:avLst/>
            </a:prstGeom>
            <a:noFill/>
          </p:spPr>
          <p:txBody>
            <a:bodyPr wrap="square" rtlCol="0">
              <a:spAutoFit/>
            </a:bodyPr>
            <a:lstStyle/>
            <a:p>
              <a:r>
                <a:rPr lang="en-US" altLang="zh-TW" sz="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Lumens  </a:t>
              </a:r>
            </a:p>
            <a:p>
              <a:r>
                <a:rPr lang="en-US" altLang="zh-TW" sz="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Lecture Capture System</a:t>
              </a:r>
            </a:p>
            <a:p>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VC-LC102</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171" name="Picture 2" descr="C:\Users\Isaac.Chen\Desktop\Video-Switches-FL-lar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00071" y="1531740"/>
              <a:ext cx="1157142" cy="187045"/>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3" descr="C:\Users\Isaac.Chen\Downloads\VC-A50P_Side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1888" y="1071564"/>
              <a:ext cx="440099" cy="497406"/>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3" descr="C:\Users\Isaac.Chen\Downloads\VC-A50P_Side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1198" y="1071564"/>
              <a:ext cx="440099" cy="497406"/>
            </a:xfrm>
            <a:prstGeom prst="rect">
              <a:avLst/>
            </a:prstGeom>
            <a:noFill/>
            <a:extLst>
              <a:ext uri="{909E8E84-426E-40DD-AFC4-6F175D3DCCD1}">
                <a14:hiddenFill xmlns:a14="http://schemas.microsoft.com/office/drawing/2010/main">
                  <a:solidFill>
                    <a:srgbClr val="FFFFFF"/>
                  </a:solidFill>
                </a14:hiddenFill>
              </a:ext>
            </a:extLst>
          </p:spPr>
        </p:pic>
        <p:cxnSp>
          <p:nvCxnSpPr>
            <p:cNvPr id="174" name="直線接點 173"/>
            <p:cNvCxnSpPr/>
            <p:nvPr/>
          </p:nvCxnSpPr>
          <p:spPr>
            <a:xfrm flipV="1">
              <a:off x="3725597" y="1610707"/>
              <a:ext cx="0" cy="532273"/>
            </a:xfrm>
            <a:prstGeom prst="line">
              <a:avLst/>
            </a:prstGeom>
            <a:ln>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5" name="直線接點 174"/>
            <p:cNvCxnSpPr/>
            <p:nvPr/>
          </p:nvCxnSpPr>
          <p:spPr>
            <a:xfrm flipV="1">
              <a:off x="3149533" y="1610707"/>
              <a:ext cx="0" cy="532273"/>
            </a:xfrm>
            <a:prstGeom prst="line">
              <a:avLst/>
            </a:prstGeom>
            <a:ln>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6" name="文字方塊 175"/>
            <p:cNvSpPr txBox="1"/>
            <p:nvPr/>
          </p:nvSpPr>
          <p:spPr>
            <a:xfrm>
              <a:off x="3392096" y="1720088"/>
              <a:ext cx="627281" cy="215444"/>
            </a:xfrm>
            <a:prstGeom prst="rect">
              <a:avLst/>
            </a:prstGeom>
            <a:noFill/>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Cat 5e</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77" name="文字方塊 176"/>
            <p:cNvSpPr txBox="1"/>
            <p:nvPr/>
          </p:nvSpPr>
          <p:spPr>
            <a:xfrm>
              <a:off x="3968160" y="1720088"/>
              <a:ext cx="627281" cy="215444"/>
            </a:xfrm>
            <a:prstGeom prst="rect">
              <a:avLst/>
            </a:prstGeom>
            <a:noFill/>
          </p:spPr>
          <p:txBody>
            <a:bodyPr wrap="square" rtlCol="0">
              <a:spAutoFit/>
            </a:bodyPr>
            <a:lstStyle/>
            <a:p>
              <a:pPr algn="ctr"/>
              <a:r>
                <a:rPr lang="en-US" altLang="zh-TW" sz="800" dirty="0" smtClean="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Cat 5e</a:t>
              </a:r>
              <a:endParaRPr lang="zh-TW" altLang="en-US" sz="800" dirty="0">
                <a:solidFill>
                  <a:schemeClr val="bg1">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178" name="直線接點 177"/>
            <p:cNvCxnSpPr/>
            <p:nvPr/>
          </p:nvCxnSpPr>
          <p:spPr>
            <a:xfrm flipH="1">
              <a:off x="2104445" y="2490325"/>
              <a:ext cx="812740" cy="0"/>
            </a:xfrm>
            <a:prstGeom prst="line">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9" name="文字方塊 178"/>
            <p:cNvSpPr txBox="1"/>
            <p:nvPr/>
          </p:nvSpPr>
          <p:spPr>
            <a:xfrm>
              <a:off x="2160394" y="2447612"/>
              <a:ext cx="627281" cy="215444"/>
            </a:xfrm>
            <a:prstGeom prst="rect">
              <a:avLst/>
            </a:prstGeom>
            <a:noFill/>
          </p:spPr>
          <p:txBody>
            <a:bodyPr wrap="square" rtlCol="0">
              <a:spAutoFit/>
            </a:bodyPr>
            <a:lstStyle/>
            <a:p>
              <a:pPr algn="ctr"/>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HDMI</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180" name="Picture 2" descr="C:\Users\Isaac.Chen\Desktop\Img source\Lumens\PS75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1923678"/>
              <a:ext cx="1327245" cy="995434"/>
            </a:xfrm>
            <a:prstGeom prst="rect">
              <a:avLst/>
            </a:prstGeom>
            <a:noFill/>
            <a:extLst>
              <a:ext uri="{909E8E84-426E-40DD-AFC4-6F175D3DCCD1}">
                <a14:hiddenFill xmlns:a14="http://schemas.microsoft.com/office/drawing/2010/main">
                  <a:solidFill>
                    <a:srgbClr val="FFFFFF"/>
                  </a:solidFill>
                </a14:hiddenFill>
              </a:ext>
            </a:extLst>
          </p:spPr>
        </p:pic>
        <p:sp>
          <p:nvSpPr>
            <p:cNvPr id="181" name="文字方塊 180"/>
            <p:cNvSpPr txBox="1"/>
            <p:nvPr/>
          </p:nvSpPr>
          <p:spPr>
            <a:xfrm>
              <a:off x="881579" y="2901916"/>
              <a:ext cx="1770989" cy="417480"/>
            </a:xfrm>
            <a:prstGeom prst="rect">
              <a:avLst/>
            </a:prstGeom>
            <a:noFill/>
          </p:spPr>
          <p:txBody>
            <a:bodyPr wrap="square" rtlCol="0">
              <a:spAutoFit/>
            </a:bodyPr>
            <a:lstStyle/>
            <a:p>
              <a:r>
                <a:rPr lang="en-US" altLang="zh-TW" sz="8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Lumens Desktop Camera</a:t>
              </a:r>
            </a:p>
            <a:p>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PS752</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182" name="Picture 11">
              <a:extLst>
                <a:ext uri="{FF2B5EF4-FFF2-40B4-BE49-F238E27FC236}">
                  <a16:creationId xmlns:a16="http://schemas.microsoft.com/office/drawing/2014/main" id="{BCB37250-0E45-47BA-810F-F8D2B6678AC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34636" y="3507854"/>
              <a:ext cx="890298" cy="61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 name="Picture 3">
              <a:extLst>
                <a:ext uri="{FF2B5EF4-FFF2-40B4-BE49-F238E27FC236}">
                  <a16:creationId xmlns:a16="http://schemas.microsoft.com/office/drawing/2014/main" id="{E10AA3B3-1908-4CD4-AD77-9CD709F131F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39952" y="3839231"/>
              <a:ext cx="983463" cy="3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4" name="直線接點 183"/>
            <p:cNvCxnSpPr/>
            <p:nvPr/>
          </p:nvCxnSpPr>
          <p:spPr>
            <a:xfrm flipV="1">
              <a:off x="3741089" y="2949378"/>
              <a:ext cx="0" cy="1062531"/>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直線接點 184"/>
            <p:cNvCxnSpPr/>
            <p:nvPr/>
          </p:nvCxnSpPr>
          <p:spPr>
            <a:xfrm flipH="1">
              <a:off x="3741159" y="4011910"/>
              <a:ext cx="470802" cy="0"/>
            </a:xfrm>
            <a:prstGeom prst="line">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直線接點 185"/>
            <p:cNvCxnSpPr/>
            <p:nvPr/>
          </p:nvCxnSpPr>
          <p:spPr>
            <a:xfrm flipH="1">
              <a:off x="5082406" y="4011910"/>
              <a:ext cx="752230" cy="0"/>
            </a:xfrm>
            <a:prstGeom prst="line">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7" name="文字方塊 186"/>
            <p:cNvSpPr txBox="1"/>
            <p:nvPr/>
          </p:nvSpPr>
          <p:spPr>
            <a:xfrm>
              <a:off x="5792178" y="4083918"/>
              <a:ext cx="1137296" cy="215444"/>
            </a:xfrm>
            <a:prstGeom prst="rect">
              <a:avLst/>
            </a:prstGeom>
            <a:noFill/>
          </p:spPr>
          <p:txBody>
            <a:bodyPr wrap="square" rtlCol="0">
              <a:spAutoFit/>
            </a:bodyPr>
            <a:lstStyle/>
            <a:p>
              <a:pPr algn="ctr"/>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VC software </a:t>
              </a:r>
              <a:r>
                <a:rPr lang="en-US" altLang="zh-TW"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a:t>
              </a:r>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odec</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8" name="文字方塊 187"/>
            <p:cNvSpPr txBox="1"/>
            <p:nvPr/>
          </p:nvSpPr>
          <p:spPr>
            <a:xfrm>
              <a:off x="3647578" y="3463882"/>
              <a:ext cx="627281" cy="215444"/>
            </a:xfrm>
            <a:prstGeom prst="rect">
              <a:avLst/>
            </a:prstGeom>
            <a:noFill/>
          </p:spPr>
          <p:txBody>
            <a:bodyPr wrap="square" rtlCol="0">
              <a:spAutoFit/>
            </a:bodyPr>
            <a:lstStyle/>
            <a:p>
              <a:pPr algn="ctr"/>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HDMI</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89" name="文字方塊 188"/>
            <p:cNvSpPr txBox="1"/>
            <p:nvPr/>
          </p:nvSpPr>
          <p:spPr>
            <a:xfrm>
              <a:off x="5096847" y="3829227"/>
              <a:ext cx="627281" cy="215444"/>
            </a:xfrm>
            <a:prstGeom prst="rect">
              <a:avLst/>
            </a:prstGeom>
            <a:noFill/>
          </p:spPr>
          <p:txBody>
            <a:bodyPr wrap="square" rtlCol="0">
              <a:spAutoFit/>
            </a:bodyPr>
            <a:lstStyle/>
            <a:p>
              <a:pPr algn="ctr"/>
              <a:r>
                <a:rPr lang="en-US" altLang="zh-TW" sz="8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USB</a:t>
              </a:r>
              <a:endParaRPr lang="zh-TW" altLang="en-US" sz="8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0" name="文字方塊 189"/>
            <p:cNvSpPr txBox="1"/>
            <p:nvPr/>
          </p:nvSpPr>
          <p:spPr>
            <a:xfrm>
              <a:off x="4082776" y="4083918"/>
              <a:ext cx="1137296" cy="215444"/>
            </a:xfrm>
            <a:prstGeom prst="rect">
              <a:avLst/>
            </a:prstGeom>
            <a:noFill/>
          </p:spPr>
          <p:txBody>
            <a:bodyPr wrap="square" rtlCol="0">
              <a:spAutoFit/>
            </a:bodyPr>
            <a:lstStyle/>
            <a:p>
              <a:pPr algn="ctr"/>
              <a:r>
                <a:rPr lang="en-US" altLang="zh-TW" sz="8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Converter</a:t>
              </a:r>
              <a:endParaRPr lang="zh-TW" altLang="en-US" sz="8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spTree>
    <p:extLst>
      <p:ext uri="{BB962C8B-B14F-4D97-AF65-F5344CB8AC3E}">
        <p14:creationId xmlns:p14="http://schemas.microsoft.com/office/powerpoint/2010/main" val="3223952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5400000">
            <a:off x="2074033" y="81894"/>
            <a:ext cx="245297" cy="26965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 y="0"/>
            <a:ext cx="490594"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793463" y="361152"/>
            <a:ext cx="5660346" cy="815608"/>
          </a:xfrm>
          <a:prstGeom prst="rect">
            <a:avLst/>
          </a:prstGeom>
        </p:spPr>
        <p:txBody>
          <a:bodyPr wrap="square">
            <a:spAutoFit/>
          </a:bodyPr>
          <a:lstStyle/>
          <a:p>
            <a:pPr>
              <a:spcAft>
                <a:spcPts val="600"/>
              </a:spcAft>
              <a:defRPr/>
            </a:pPr>
            <a:r>
              <a:rPr lang="en-US" altLang="zh-TW" sz="1600" b="1" dirty="0">
                <a:solidFill>
                  <a:srgbClr val="0070C0"/>
                </a:solidFill>
                <a:latin typeface="Arial" pitchFamily="34" charset="0"/>
                <a:cs typeface="Arial" pitchFamily="34" charset="0"/>
              </a:rPr>
              <a:t>Florida Telehealth Portals In K-12 Public schools </a:t>
            </a:r>
          </a:p>
          <a:p>
            <a:pPr>
              <a:spcAft>
                <a:spcPts val="600"/>
              </a:spcAft>
              <a:defRPr/>
            </a:pPr>
            <a:r>
              <a:rPr lang="en-US" altLang="zh-TW" sz="2400" b="1" dirty="0" smtClean="0">
                <a:solidFill>
                  <a:srgbClr val="0070C0"/>
                </a:solidFill>
                <a:latin typeface="Arial" pitchFamily="34" charset="0"/>
                <a:cs typeface="Arial" pitchFamily="34" charset="0"/>
              </a:rPr>
              <a:t>USA </a:t>
            </a:r>
            <a:endParaRPr lang="en-US" altLang="zh-TW" sz="2400" b="1" dirty="0">
              <a:solidFill>
                <a:srgbClr val="0070C0"/>
              </a:solidFill>
              <a:latin typeface="Arial" pitchFamily="34" charset="0"/>
              <a:cs typeface="Arial" pitchFamily="34" charset="0"/>
            </a:endParaRPr>
          </a:p>
        </p:txBody>
      </p:sp>
      <p:sp>
        <p:nvSpPr>
          <p:cNvPr id="9" name="矩形 8"/>
          <p:cNvSpPr/>
          <p:nvPr/>
        </p:nvSpPr>
        <p:spPr>
          <a:xfrm>
            <a:off x="848405" y="1314296"/>
            <a:ext cx="2994347" cy="246221"/>
          </a:xfrm>
          <a:prstGeom prst="rect">
            <a:avLst/>
          </a:prstGeom>
        </p:spPr>
        <p:txBody>
          <a:bodyPr wrap="square">
            <a:spAutoFit/>
          </a:bodyPr>
          <a:lstStyle/>
          <a:p>
            <a:r>
              <a:rPr lang="en-US" altLang="zh-TW" sz="1000" dirty="0" smtClean="0">
                <a:solidFill>
                  <a:schemeClr val="bg1"/>
                </a:solidFill>
                <a:latin typeface="Arial" pitchFamily="34" charset="0"/>
                <a:cs typeface="Arial" pitchFamily="34" charset="0"/>
              </a:rPr>
              <a:t>Product: </a:t>
            </a:r>
            <a:r>
              <a:rPr lang="en-US" altLang="zh-TW" sz="1000" dirty="0">
                <a:solidFill>
                  <a:schemeClr val="bg1"/>
                </a:solidFill>
                <a:latin typeface="Arial" pitchFamily="34" charset="0"/>
                <a:cs typeface="Arial" pitchFamily="34" charset="0"/>
              </a:rPr>
              <a:t>: VC-B30U</a:t>
            </a:r>
          </a:p>
        </p:txBody>
      </p:sp>
      <p:sp>
        <p:nvSpPr>
          <p:cNvPr id="11" name="矩形 10"/>
          <p:cNvSpPr/>
          <p:nvPr/>
        </p:nvSpPr>
        <p:spPr>
          <a:xfrm rot="16200000">
            <a:off x="-555767" y="965300"/>
            <a:ext cx="1577627" cy="369332"/>
          </a:xfrm>
          <a:prstGeom prst="rect">
            <a:avLst/>
          </a:prstGeom>
        </p:spPr>
        <p:txBody>
          <a:bodyPr wrap="square">
            <a:spAutoFit/>
          </a:bodyPr>
          <a:lstStyle/>
          <a:p>
            <a:pPr algn="r">
              <a:defRPr/>
            </a:pPr>
            <a:r>
              <a:rPr lang="en-US" altLang="zh-TW" sz="900" b="1" dirty="0" smtClean="0">
                <a:solidFill>
                  <a:schemeClr val="bg1"/>
                </a:solidFill>
                <a:latin typeface="+mj-lt"/>
                <a:ea typeface="Arial Unicode MS" panose="020B0604020202020204" pitchFamily="34" charset="-120"/>
                <a:cs typeface="Arial Unicode MS" panose="020B0604020202020204" pitchFamily="34" charset="-120"/>
              </a:rPr>
              <a:t>Success Stories</a:t>
            </a:r>
            <a:endParaRPr lang="en-US" altLang="zh-TW" sz="900" b="1" dirty="0">
              <a:solidFill>
                <a:schemeClr val="bg1"/>
              </a:solidFill>
              <a:latin typeface="+mj-lt"/>
              <a:ea typeface="Arial Unicode MS" panose="020B0604020202020204" pitchFamily="34" charset="-120"/>
              <a:cs typeface="Arial Unicode MS" panose="020B0604020202020204" pitchFamily="34" charset="-120"/>
            </a:endParaRPr>
          </a:p>
          <a:p>
            <a:pPr algn="r">
              <a:defRPr/>
            </a:pPr>
            <a:r>
              <a:rPr lang="en-US" altLang="zh-TW" sz="900" dirty="0" smtClean="0">
                <a:solidFill>
                  <a:schemeClr val="bg1"/>
                </a:solidFill>
              </a:rPr>
              <a:t>Medical</a:t>
            </a:r>
            <a:endParaRPr lang="en-US" altLang="zh-TW" sz="900" dirty="0">
              <a:solidFill>
                <a:schemeClr val="bg1"/>
              </a:solidFill>
            </a:endParaRPr>
          </a:p>
        </p:txBody>
      </p:sp>
      <p:cxnSp>
        <p:nvCxnSpPr>
          <p:cNvPr id="6" name="直線接點 5"/>
          <p:cNvCxnSpPr/>
          <p:nvPr/>
        </p:nvCxnSpPr>
        <p:spPr>
          <a:xfrm flipV="1">
            <a:off x="165922" y="1710772"/>
            <a:ext cx="0" cy="34554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內容版面配置區 2"/>
          <p:cNvSpPr txBox="1">
            <a:spLocks/>
          </p:cNvSpPr>
          <p:nvPr/>
        </p:nvSpPr>
        <p:spPr bwMode="auto">
          <a:xfrm>
            <a:off x="793463" y="1861851"/>
            <a:ext cx="3202066" cy="141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483" tIns="30242" rIns="60483" bIns="30242">
            <a:noAutofit/>
          </a:bodyPr>
          <a:lstStyle>
            <a:lvl1pPr marL="257175" indent="-257175" algn="l" rtl="0" eaLnBrk="0" fontAlgn="base" hangingPunct="0">
              <a:spcBef>
                <a:spcPct val="20000"/>
              </a:spcBef>
              <a:spcAft>
                <a:spcPct val="0"/>
              </a:spcAft>
              <a:buClr>
                <a:srgbClr val="558ED5"/>
              </a:buClr>
              <a:buSzPct val="70000"/>
              <a:buFont typeface="Wingdings" panose="05000000000000000000" pitchFamily="2" charset="2"/>
              <a:buChar char="n"/>
              <a:defRPr kumimoji="1" sz="1800" kern="1200">
                <a:solidFill>
                  <a:schemeClr val="tx1">
                    <a:lumMod val="85000"/>
                    <a:lumOff val="15000"/>
                  </a:schemeClr>
                </a:solidFill>
                <a:latin typeface="Arial" panose="020B0604020202020204" pitchFamily="34" charset="0"/>
                <a:ea typeface="微軟正黑體" panose="020B0604030504040204" pitchFamily="34" charset="-120"/>
                <a:cs typeface="Arial" panose="020B0604020202020204" pitchFamily="34" charset="0"/>
              </a:defRPr>
            </a:lvl1pPr>
            <a:lvl2pPr marL="557213" indent="-214313" algn="l" rtl="0" eaLnBrk="0" fontAlgn="base" hangingPunct="0">
              <a:spcBef>
                <a:spcPct val="20000"/>
              </a:spcBef>
              <a:spcAft>
                <a:spcPct val="0"/>
              </a:spcAft>
              <a:buFont typeface="Arial" panose="020B0604020202020204" pitchFamily="34" charset="0"/>
              <a:buChar char="–"/>
              <a:defRPr kumimoji="1" sz="15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2pPr>
            <a:lvl3pPr marL="857250" indent="-171450" algn="l" rtl="0" eaLnBrk="0" fontAlgn="base" hangingPunct="0">
              <a:spcBef>
                <a:spcPct val="20000"/>
              </a:spcBef>
              <a:spcAft>
                <a:spcPct val="0"/>
              </a:spcAft>
              <a:buFont typeface="Arial" panose="020B0604020202020204" pitchFamily="34" charset="0"/>
              <a:buChar char="•"/>
              <a:defRPr kumimoji="1" sz="14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3pPr>
            <a:lvl4pPr marL="12001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4pPr>
            <a:lvl5pPr marL="1543050" indent="-171450" algn="l" rtl="0" eaLnBrk="0" fontAlgn="base" hangingPunct="0">
              <a:spcBef>
                <a:spcPct val="20000"/>
              </a:spcBef>
              <a:spcAft>
                <a:spcPct val="0"/>
              </a:spcAft>
              <a:buFont typeface="Arial" panose="020B0604020202020204" pitchFamily="34" charset="0"/>
              <a:buChar char="»"/>
              <a:defRPr kumimoji="1" sz="1200" kern="1200">
                <a:solidFill>
                  <a:schemeClr val="tx1">
                    <a:lumMod val="75000"/>
                    <a:lumOff val="25000"/>
                  </a:schemeClr>
                </a:solidFill>
                <a:latin typeface="Arial" panose="020B0604020202020204" pitchFamily="34" charset="0"/>
                <a:ea typeface="微軟正黑體" panose="020B0604030504040204" pitchFamily="34" charset="-120"/>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63 Telehealth portals will be in public schools throughout six counties to provide mental health services to students recovering from Hurricane Michael.</a:t>
            </a:r>
          </a:p>
          <a:p>
            <a:pPr marL="0" lvl="1" indent="0" algn="just">
              <a:lnSpc>
                <a:spcPct val="150000"/>
              </a:lnSpc>
              <a:spcBef>
                <a:spcPts val="0"/>
              </a:spcBef>
              <a:spcAft>
                <a:spcPts val="529"/>
              </a:spcAft>
              <a:buClr>
                <a:srgbClr val="558ED5"/>
              </a:buClr>
              <a:buSzPct val="70000"/>
              <a:buNone/>
              <a:defRPr/>
            </a:pPr>
            <a:r>
              <a:rPr lang="en-US" altLang="zh-TW" sz="700" dirty="0">
                <a:solidFill>
                  <a:schemeClr val="tx1"/>
                </a:solidFill>
                <a:latin typeface="Arial" charset="0"/>
                <a:cs typeface="Arial" charset="0"/>
              </a:rPr>
              <a:t>PTZ Camera B30U is placed on the top of the Howard Technology telehealth kiosk to  provide live feed for video conferencing between students and mental health providers. </a:t>
            </a:r>
          </a:p>
        </p:txBody>
      </p:sp>
      <p:sp>
        <p:nvSpPr>
          <p:cNvPr id="67" name="矩形 2047"/>
          <p:cNvSpPr>
            <a:spLocks noChangeArrowheads="1"/>
          </p:cNvSpPr>
          <p:nvPr/>
        </p:nvSpPr>
        <p:spPr bwMode="auto">
          <a:xfrm>
            <a:off x="4426226" y="3576789"/>
            <a:ext cx="2632069" cy="82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650" tIns="40325" rIns="80650" bIns="40325">
            <a:spAutoFit/>
          </a:bodyPr>
          <a:lstStyle/>
          <a:p>
            <a:r>
              <a:rPr lang="en-US" altLang="zh-TW" sz="800" i="1" dirty="0">
                <a:solidFill>
                  <a:schemeClr val="accent5"/>
                </a:solidFill>
              </a:rPr>
              <a:t>“It’s an innovative technology that  students can really participate in the video conferencing section , think of </a:t>
            </a:r>
            <a:r>
              <a:rPr lang="en-US" altLang="zh-TW" sz="800" i="1" dirty="0" err="1">
                <a:solidFill>
                  <a:schemeClr val="accent5"/>
                </a:solidFill>
              </a:rPr>
              <a:t>Facetime</a:t>
            </a:r>
            <a:r>
              <a:rPr lang="en-US" altLang="zh-TW" sz="800" i="1" dirty="0">
                <a:solidFill>
                  <a:schemeClr val="accent5"/>
                </a:solidFill>
              </a:rPr>
              <a:t> with mental health providers” </a:t>
            </a:r>
            <a:r>
              <a:rPr lang="en-US" altLang="zh-TW" sz="800" i="1" dirty="0" smtClean="0">
                <a:solidFill>
                  <a:schemeClr val="accent5"/>
                </a:solidFill>
              </a:rPr>
              <a:t/>
            </a:r>
            <a:br>
              <a:rPr lang="en-US" altLang="zh-TW" sz="800" i="1" dirty="0" smtClean="0">
                <a:solidFill>
                  <a:schemeClr val="accent5"/>
                </a:solidFill>
              </a:rPr>
            </a:br>
            <a:endParaRPr lang="en-US" altLang="zh-TW" sz="800" i="1" dirty="0" smtClean="0">
              <a:solidFill>
                <a:schemeClr val="accent5"/>
              </a:solidFill>
            </a:endParaRPr>
          </a:p>
          <a:p>
            <a:r>
              <a:rPr lang="en-US" altLang="zh-TW" sz="800" b="1" i="1" dirty="0">
                <a:solidFill>
                  <a:schemeClr val="accent5"/>
                </a:solidFill>
              </a:rPr>
              <a:t>Casey </a:t>
            </a:r>
            <a:r>
              <a:rPr lang="en-US" altLang="zh-TW" sz="800" b="1" i="1" dirty="0" err="1">
                <a:solidFill>
                  <a:schemeClr val="accent5"/>
                </a:solidFill>
              </a:rPr>
              <a:t>DeSaintis</a:t>
            </a:r>
            <a:endParaRPr lang="en-US" altLang="zh-TW" sz="800" b="1" i="1" dirty="0">
              <a:solidFill>
                <a:schemeClr val="accent5"/>
              </a:solidFill>
            </a:endParaRPr>
          </a:p>
          <a:p>
            <a:r>
              <a:rPr lang="en-US" altLang="zh-TW" sz="800" b="1" i="1" dirty="0">
                <a:solidFill>
                  <a:schemeClr val="accent5"/>
                </a:solidFill>
              </a:rPr>
              <a:t>Florida First Lady</a:t>
            </a:r>
          </a:p>
        </p:txBody>
      </p:sp>
      <p:pic>
        <p:nvPicPr>
          <p:cNvPr id="12" name="Picture 3" descr="C:\Users\Isaac.Chen\Desktop\Sucessful story\CaseStudy\11.B30U_med_011\Bay-High-School-1-696x4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403" y="2878162"/>
            <a:ext cx="3060988" cy="20406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Isaac.Chen\Desktop\Sucessful story\CaseStudy\11.B30U_med_011\Telemental+Heal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2088" y="3310061"/>
            <a:ext cx="1601702" cy="120011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群組 14"/>
          <p:cNvGrpSpPr/>
          <p:nvPr/>
        </p:nvGrpSpPr>
        <p:grpSpPr>
          <a:xfrm>
            <a:off x="4564945" y="748749"/>
            <a:ext cx="4067983" cy="2202846"/>
            <a:chOff x="1401359" y="893929"/>
            <a:chExt cx="7046945" cy="3815979"/>
          </a:xfrm>
        </p:grpSpPr>
        <p:pic>
          <p:nvPicPr>
            <p:cNvPr id="16" name="Picture 3" descr="C:\Users\Isaac.Chen\Desktop\Img source\Lumens\B30U 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8426" y="893929"/>
              <a:ext cx="1296144" cy="1296144"/>
            </a:xfrm>
            <a:prstGeom prst="rect">
              <a:avLst/>
            </a:prstGeom>
            <a:noFill/>
            <a:extLst>
              <a:ext uri="{909E8E84-426E-40DD-AFC4-6F175D3DCCD1}">
                <a14:hiddenFill xmlns:a14="http://schemas.microsoft.com/office/drawing/2010/main">
                  <a:solidFill>
                    <a:srgbClr val="FFFFFF"/>
                  </a:solidFill>
                </a14:hiddenFill>
              </a:ext>
            </a:extLst>
          </p:spPr>
        </p:pic>
        <p:sp>
          <p:nvSpPr>
            <p:cNvPr id="18" name="文字方塊 17"/>
            <p:cNvSpPr txBox="1"/>
            <p:nvPr/>
          </p:nvSpPr>
          <p:spPr>
            <a:xfrm>
              <a:off x="1944309" y="1244002"/>
              <a:ext cx="1553257" cy="782736"/>
            </a:xfrm>
            <a:prstGeom prst="rect">
              <a:avLst/>
            </a:prstGeom>
            <a:noFill/>
          </p:spPr>
          <p:txBody>
            <a:bodyPr wrap="square" rtlCol="0">
              <a:spAutoFit/>
            </a:bodyPr>
            <a:lstStyle/>
            <a:p>
              <a:r>
                <a:rPr lang="en-US" altLang="zh-TW" sz="7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Lumens PTZ Camera</a:t>
              </a:r>
            </a:p>
            <a:p>
              <a:r>
                <a:rPr lang="en-US" altLang="zh-TW" sz="7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VC-B30U</a:t>
              </a:r>
              <a:endParaRPr lang="zh-TW" altLang="en-US" sz="7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9" name="文字方塊 18"/>
            <p:cNvSpPr txBox="1"/>
            <p:nvPr/>
          </p:nvSpPr>
          <p:spPr>
            <a:xfrm>
              <a:off x="3604975" y="2121464"/>
              <a:ext cx="769595" cy="318892"/>
            </a:xfrm>
            <a:prstGeom prst="rect">
              <a:avLst/>
            </a:prstGeom>
            <a:noFill/>
          </p:spPr>
          <p:txBody>
            <a:bodyPr wrap="square" rtlCol="0">
              <a:spAutoFit/>
            </a:bodyPr>
            <a:lstStyle/>
            <a:p>
              <a:pPr algn="ctr"/>
              <a:r>
                <a:rPr lang="en-US" altLang="zh-TW" sz="500"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USB</a:t>
              </a:r>
              <a:endParaRPr lang="zh-TW" altLang="en-US" sz="5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20" name="Picture 5" descr="C:\Users\Isaac.Chen\Desktop\Sucessful story\CaseStudy\11.B30U_med_011\NewsImage_vcsPRAsset_3565440_135169_bbd36c96-d010-4a67-8dc3-55c955b720f0_0.png"/>
            <p:cNvPicPr>
              <a:picLocks noChangeAspect="1" noChangeArrowheads="1"/>
            </p:cNvPicPr>
            <p:nvPr/>
          </p:nvPicPr>
          <p:blipFill rotWithShape="1">
            <a:blip r:embed="rId5">
              <a:extLst>
                <a:ext uri="{28A0092B-C50C-407E-A947-70E740481C1C}">
                  <a14:useLocalDpi xmlns:a14="http://schemas.microsoft.com/office/drawing/2010/main" val="0"/>
                </a:ext>
              </a:extLst>
            </a:blip>
            <a:srcRect t="22247"/>
            <a:stretch/>
          </p:blipFill>
          <p:spPr bwMode="auto">
            <a:xfrm>
              <a:off x="2987955" y="2549434"/>
              <a:ext cx="1553123" cy="2160474"/>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單箭頭接點 20"/>
            <p:cNvCxnSpPr/>
            <p:nvPr/>
          </p:nvCxnSpPr>
          <p:spPr>
            <a:xfrm flipH="1">
              <a:off x="3726498" y="1924837"/>
              <a:ext cx="2746" cy="608698"/>
            </a:xfrm>
            <a:prstGeom prst="straightConnector1">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1401359" y="3446958"/>
              <a:ext cx="2048336" cy="906371"/>
            </a:xfrm>
            <a:prstGeom prst="rect">
              <a:avLst/>
            </a:prstGeom>
            <a:noFill/>
          </p:spPr>
          <p:txBody>
            <a:bodyPr wrap="square" rtlCol="0">
              <a:spAutoFit/>
            </a:bodyPr>
            <a:lstStyle/>
            <a:p>
              <a:r>
                <a:rPr lang="en-US" altLang="zh-TW" sz="700" b="1"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HOWARD TECHNOLOGY SOLUTION</a:t>
              </a:r>
            </a:p>
            <a:p>
              <a:r>
                <a:rPr lang="en-US" altLang="zh-TW" sz="7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Telehealth</a:t>
              </a:r>
              <a:r>
                <a:rPr lang="en-US" altLang="zh-TW" sz="7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Kiosk</a:t>
              </a:r>
              <a:endParaRPr lang="zh-TW" altLang="en-US" sz="7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2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064" y="1827861"/>
              <a:ext cx="3300240" cy="288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文字方塊 23"/>
            <p:cNvSpPr txBox="1"/>
            <p:nvPr/>
          </p:nvSpPr>
          <p:spPr>
            <a:xfrm>
              <a:off x="5627248" y="1185051"/>
              <a:ext cx="2721997" cy="579805"/>
            </a:xfrm>
            <a:prstGeom prst="rect">
              <a:avLst/>
            </a:prstGeom>
            <a:noFill/>
          </p:spPr>
          <p:txBody>
            <a:bodyPr wrap="square" rtlCol="0">
              <a:spAutoFit/>
            </a:bodyPr>
            <a:lstStyle/>
            <a:p>
              <a:r>
                <a:rPr lang="en-US" altLang="zh-TW" sz="7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Other </a:t>
              </a:r>
              <a:r>
                <a:rPr lang="en-US" altLang="zh-TW" sz="7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Telehealth</a:t>
              </a:r>
              <a:r>
                <a:rPr lang="en-US" altLang="zh-TW" sz="7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 technology can be used with Kiosk</a:t>
              </a:r>
              <a:endParaRPr lang="zh-TW" altLang="en-US" sz="7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cxnSp>
          <p:nvCxnSpPr>
            <p:cNvPr id="25" name="直線單箭頭接點 24"/>
            <p:cNvCxnSpPr/>
            <p:nvPr/>
          </p:nvCxnSpPr>
          <p:spPr>
            <a:xfrm flipH="1">
              <a:off x="4499992" y="3629671"/>
              <a:ext cx="648072" cy="0"/>
            </a:xfrm>
            <a:prstGeom prst="straightConnector1">
              <a:avLst/>
            </a:prstGeom>
            <a:ln w="952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807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Lumens Internal template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mens">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908</Words>
  <Application>Microsoft Office PowerPoint</Application>
  <PresentationFormat>如螢幕大小 (16:9)</PresentationFormat>
  <Paragraphs>138</Paragraphs>
  <Slides>9</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9</vt:i4>
      </vt:variant>
    </vt:vector>
  </HeadingPairs>
  <TitlesOfParts>
    <vt:vector size="18" baseType="lpstr">
      <vt:lpstr>Arial Unicode MS</vt:lpstr>
      <vt:lpstr>Noto Sans Arabic Cond ExtLt</vt:lpstr>
      <vt:lpstr>Noto Sans Sinhala ExtCond Thin</vt:lpstr>
      <vt:lpstr>微軟正黑體</vt:lpstr>
      <vt:lpstr>新細明體</vt:lpstr>
      <vt:lpstr>Arial</vt:lpstr>
      <vt:lpstr>Calibri</vt:lpstr>
      <vt:lpstr>Segoe UI Black</vt:lpstr>
      <vt:lpstr>Lumens Internal template A</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Pegatron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test</dc:creator>
  <cp:lastModifiedBy>Angela3080.Fu(326傅怡萍)</cp:lastModifiedBy>
  <cp:revision>133</cp:revision>
  <dcterms:created xsi:type="dcterms:W3CDTF">2020-04-16T03:38:41Z</dcterms:created>
  <dcterms:modified xsi:type="dcterms:W3CDTF">2023-04-25T02:55:49Z</dcterms:modified>
</cp:coreProperties>
</file>